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8.wmf" ContentType="image/x-wmf"/>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29.wmf" ContentType="image/x-wmf"/>
  <Override PartName="/ppt/media/image17.png" ContentType="image/png"/>
  <Override PartName="/ppt/media/image19.png" ContentType="image/png"/>
  <Override PartName="/ppt/media/image20.png" ContentType="image/png"/>
  <Override PartName="/ppt/media/image21.wmf" ContentType="image/x-wmf"/>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lIns="0" rIns="0" tIns="0" bIns="0"/>
          <a:p>
            <a:r>
              <a:rPr b="0" lang="pl-PL" sz="2000" spc="-1" strike="noStrike">
                <a:solidFill>
                  <a:srgbClr val="000000"/>
                </a:solidFill>
                <a:uFill>
                  <a:solidFill>
                    <a:srgbClr val="ffffff"/>
                  </a:solidFill>
                </a:uFill>
                <a:latin typeface="Arial"/>
              </a:rPr>
              <a:t>Kliknij, aby edytować format notatek</a:t>
            </a:r>
            <a:endParaRPr b="0" lang="pl-PL" sz="2000" spc="-1" strike="noStrike">
              <a:solidFill>
                <a:srgbClr val="000000"/>
              </a:solidFill>
              <a:uFill>
                <a:solidFill>
                  <a:srgbClr val="ffffff"/>
                </a:solidFill>
              </a:uFill>
              <a:latin typeface="Arial"/>
            </a:endParaRPr>
          </a:p>
        </p:txBody>
      </p:sp>
      <p:sp>
        <p:nvSpPr>
          <p:cNvPr id="153" name="PlaceHolder 2"/>
          <p:cNvSpPr>
            <a:spLocks noGrp="1"/>
          </p:cNvSpPr>
          <p:nvPr>
            <p:ph type="hdr"/>
          </p:nvPr>
        </p:nvSpPr>
        <p:spPr>
          <a:xfrm>
            <a:off x="0" y="0"/>
            <a:ext cx="2975760" cy="456840"/>
          </a:xfrm>
          <a:prstGeom prst="rect">
            <a:avLst/>
          </a:prstGeom>
        </p:spPr>
        <p:txBody>
          <a:bodyPr lIns="0" rIns="0" tIns="0" bIns="0"/>
          <a:p>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4" name="PlaceHolder 3"/>
          <p:cNvSpPr>
            <a:spLocks noGrp="1"/>
          </p:cNvSpPr>
          <p:nvPr>
            <p:ph type="dt"/>
          </p:nvPr>
        </p:nvSpPr>
        <p:spPr>
          <a:xfrm>
            <a:off x="3881880" y="0"/>
            <a:ext cx="2975760" cy="456840"/>
          </a:xfrm>
          <a:prstGeom prst="rect">
            <a:avLst/>
          </a:prstGeom>
        </p:spPr>
        <p:txBody>
          <a:bodyPr lIns="0" rIns="0" tIns="0" bIns="0"/>
          <a:p>
            <a:pPr algn="r"/>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5" name="PlaceHolder 4"/>
          <p:cNvSpPr>
            <a:spLocks noGrp="1"/>
          </p:cNvSpPr>
          <p:nvPr>
            <p:ph type="ftr"/>
          </p:nvPr>
        </p:nvSpPr>
        <p:spPr>
          <a:xfrm>
            <a:off x="0" y="8686800"/>
            <a:ext cx="2975760" cy="456840"/>
          </a:xfrm>
          <a:prstGeom prst="rect">
            <a:avLst/>
          </a:prstGeom>
        </p:spPr>
        <p:txBody>
          <a:bodyPr lIns="0" rIns="0" tIns="0" bIns="0" anchor="b"/>
          <a:p>
            <a:r>
              <a:rPr b="0" lang="pl-PL" sz="1400" spc="-1" strike="noStrike">
                <a:solidFill>
                  <a:srgbClr val="000000"/>
                </a:solidFill>
                <a:uFill>
                  <a:solidFill>
                    <a:srgbClr val="ffffff"/>
                  </a:solidFill>
                </a:uFill>
                <a:latin typeface="Times New Roman"/>
              </a:rPr>
              <a:t> </a:t>
            </a:r>
            <a:endParaRPr b="0" lang="pl-PL" sz="1400" spc="-1" strike="noStrike">
              <a:solidFill>
                <a:srgbClr val="000000"/>
              </a:solidFill>
              <a:uFill>
                <a:solidFill>
                  <a:srgbClr val="ffffff"/>
                </a:solidFill>
              </a:uFill>
              <a:latin typeface="Times New Roman"/>
            </a:endParaRPr>
          </a:p>
        </p:txBody>
      </p:sp>
      <p:sp>
        <p:nvSpPr>
          <p:cNvPr id="156" name="PlaceHolder 5"/>
          <p:cNvSpPr>
            <a:spLocks noGrp="1"/>
          </p:cNvSpPr>
          <p:nvPr>
            <p:ph type="sldNum"/>
          </p:nvPr>
        </p:nvSpPr>
        <p:spPr>
          <a:xfrm>
            <a:off x="3881880" y="8686800"/>
            <a:ext cx="2975760" cy="456840"/>
          </a:xfrm>
          <a:prstGeom prst="rect">
            <a:avLst/>
          </a:prstGeom>
        </p:spPr>
        <p:txBody>
          <a:bodyPr lIns="0" rIns="0" tIns="0" bIns="0" anchor="b"/>
          <a:p>
            <a:pPr algn="r"/>
            <a:fld id="{AFCE75D3-8410-4099-B96B-6E93510B279B}" type="slidenum">
              <a:rPr b="0" lang="pl-PL" sz="1400" spc="-1" strike="noStrike">
                <a:solidFill>
                  <a:srgbClr val="000000"/>
                </a:solidFill>
                <a:uFill>
                  <a:solidFill>
                    <a:srgbClr val="ffffff"/>
                  </a:solidFill>
                </a:uFill>
                <a:latin typeface="Times New Roman"/>
              </a:rPr>
              <a:t>1</a:t>
            </a:fld>
            <a:endParaRPr b="0" lang="pl-PL"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0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25C99900-3E9B-489C-8DBC-CA9A7AA9AF20}"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5DF56E91-61CE-4D6A-87FA-056E974D28BE}"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E6368F77-1895-419B-B029-0BCA7E1CE0C6}"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3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BBFA534C-1331-41EC-B82F-A6A6D202396E}"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3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7FE5B8BD-F35A-46AA-9806-CE59A9B984F9}"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3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E8D5B1A0-5776-46DB-A1EC-2D13B62E40D3}"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3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37F1F84D-DDDC-4468-A286-77A92C1DFBDA}"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3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BC60BA49-B5D7-4AD8-AE6C-A4902944246D}"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4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9D23A008-1219-49D6-8620-4824E5A15FCA}"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E3A2B2F-9615-4F0E-9C84-AFF655A37A27}"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ECA435F7-EEAD-4F3C-92F4-F0BE4E0F1DAB}"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866C9FA9-7CB9-464E-9B8F-93BE5C9C346E}"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6"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9A8C36F8-521D-4FD0-95EC-A4CF6C517AA5}"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18"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C63F64CC-97E7-47A6-AA0E-93B1D75331B0}"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0"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3CA71D78-E285-4D81-9F3C-61825F6337E0}"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0DE85C25-282D-4892-BB9B-1C43586EDC06}"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body"/>
          </p:nvPr>
        </p:nvSpPr>
        <p:spPr>
          <a:xfrm>
            <a:off x="756000" y="5078520"/>
            <a:ext cx="6047280" cy="4810680"/>
          </a:xfrm>
          <a:prstGeom prst="rect">
            <a:avLst/>
          </a:prstGeom>
        </p:spPr>
        <p:txBody>
          <a:bodyPr lIns="0" rIns="0" tIns="0" bIns="0"/>
          <a:p>
            <a:endParaRPr b="0" lang="pl-PL" sz="2000" spc="-1" strike="noStrike">
              <a:solidFill>
                <a:srgbClr val="000000"/>
              </a:solidFill>
              <a:uFill>
                <a:solidFill>
                  <a:srgbClr val="ffffff"/>
                </a:solidFill>
              </a:uFill>
              <a:latin typeface="Arial"/>
            </a:endParaRPr>
          </a:p>
        </p:txBody>
      </p:sp>
      <p:sp>
        <p:nvSpPr>
          <p:cNvPr id="324"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DA8DC20B-9FC9-498E-8362-EEDBDDF714D0}" type="slidenum">
              <a:rPr b="0" lang="pl-PL" sz="1400" spc="-1" strike="noStrike">
                <a:solidFill>
                  <a:srgbClr val="000000"/>
                </a:solidFill>
                <a:uFill>
                  <a:solidFill>
                    <a:srgbClr val="ffffff"/>
                  </a:solidFill>
                </a:uFill>
                <a:latin typeface="Times New Roman"/>
                <a:ea typeface="+mn-ea"/>
              </a:rPr>
              <a:t>1</a:t>
            </a:fld>
            <a:endParaRPr b="0" lang="pl-PL"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75"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1"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13"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4"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51"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l-PL"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1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Kliknij, aby edytować format tekstu tytułu</a:t>
            </a:r>
            <a:endParaRPr b="0" lang="en-US" sz="18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Kliknij, aby edytować format tekstu konspektu</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Drugi poziom konspektu</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Trzeci poziom konspektu</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Czwarty poziom konspektu</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Piąty poziom konspektu</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Szósty poziom konspektu</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Siódmy poziom konspektu</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belik.userpage.fu-berlin.de/files/asf_map.html" TargetMode="External"/><Relationship Id="rId5" Type="http://schemas.openxmlformats.org/officeDocument/2006/relationships/slideLayout" Target="../slideLayouts/slideLayout13.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25.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25.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5.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2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slideLayout" Target="../slideLayouts/slideLayout25.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wmf"/><Relationship Id="rId5" Type="http://schemas.openxmlformats.org/officeDocument/2006/relationships/slideLayout" Target="../slideLayouts/slideLayout2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25.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58"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59"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pl-PL" sz="1800" spc="-1" strike="noStrike">
                <a:solidFill>
                  <a:srgbClr val="ffffff"/>
                </a:solidFill>
                <a:uFill>
                  <a:solidFill>
                    <a:srgbClr val="ffffff"/>
                  </a:solidFill>
                </a:uFill>
                <a:latin typeface="Calibri"/>
                <a:ea typeface="DejaVu Sans"/>
              </a:rPr>
              <a:t>ASF Problem</a:t>
            </a:r>
            <a:endParaRPr b="0" lang="pl-PL" sz="1800" spc="-1" strike="noStrike">
              <a:solidFill>
                <a:srgbClr val="000000"/>
              </a:solidFill>
              <a:uFill>
                <a:solidFill>
                  <a:srgbClr val="ffffff"/>
                </a:solidFill>
              </a:uFill>
              <a:latin typeface="Arial"/>
            </a:endParaRPr>
          </a:p>
        </p:txBody>
      </p:sp>
      <p:sp>
        <p:nvSpPr>
          <p:cNvPr id="160" name="CustomShape 4"/>
          <p:cNvSpPr/>
          <p:nvPr/>
        </p:nvSpPr>
        <p:spPr>
          <a:xfrm>
            <a:off x="72000" y="1296000"/>
            <a:ext cx="8748000" cy="4869000"/>
          </a:xfrm>
          <a:prstGeom prst="rect">
            <a:avLst/>
          </a:prstGeom>
          <a:noFill/>
          <a:ln>
            <a:noFill/>
          </a:ln>
        </p:spPr>
        <p:style>
          <a:lnRef idx="0"/>
          <a:fillRef idx="0"/>
          <a:effectRef idx="0"/>
          <a:fontRef idx="minor"/>
        </p:style>
        <p:txBody>
          <a:bodyPr lIns="90000" rIns="90000" tIns="45000" bIns="45000"/>
          <a:p>
            <a:pPr algn="just">
              <a:lnSpc>
                <a:spcPct val="100000"/>
              </a:lnSpc>
            </a:pPr>
            <a:r>
              <a:rPr b="0" lang="pl-PL" sz="2700" spc="-1" strike="noStrike">
                <a:solidFill>
                  <a:srgbClr val="000000"/>
                </a:solidFill>
                <a:uFill>
                  <a:solidFill>
                    <a:srgbClr val="ffffff"/>
                  </a:solidFill>
                </a:uFill>
                <a:latin typeface="Calibri"/>
                <a:ea typeface="Microsoft YaHei"/>
              </a:rPr>
              <a:t>Recent rapid spread of the African Swine Fever (ASF) in the Northeast Poland during summer 2017 encourages me to prepare risk assessment for the whole country and predict future geographical transmission paths.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African swine fever is viral infection which causes acute disease in domestic pigs and wild boar.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Although the virus does not cause disease in humans, the impact it has on the economy, especially through trade and farming, is substantial.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marL="457200" indent="-456840" algn="just">
              <a:lnSpc>
                <a:spcPct val="100000"/>
              </a:lnSpc>
              <a:buClr>
                <a:srgbClr val="000000"/>
              </a:buClr>
              <a:buFont typeface="Arial"/>
              <a:buChar char="•"/>
            </a:pPr>
            <a:r>
              <a:rPr b="0" lang="pl-PL" sz="2700" spc="-1" strike="noStrike">
                <a:solidFill>
                  <a:srgbClr val="000000"/>
                </a:solidFill>
                <a:uFill>
                  <a:solidFill>
                    <a:srgbClr val="ffffff"/>
                  </a:solidFill>
                </a:uFill>
                <a:latin typeface="Calibri"/>
                <a:ea typeface="Microsoft YaHei"/>
              </a:rPr>
              <a:t>Veterinary epidemiology (epizoology) &amp; emerging disease</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p:txBody>
      </p:sp>
      <p:pic>
        <p:nvPicPr>
          <p:cNvPr id="161" name="Picture 133" descr=""/>
          <p:cNvPicPr/>
          <p:nvPr/>
        </p:nvPicPr>
        <p:blipFill>
          <a:blip r:embed="rId1"/>
          <a:stretch/>
        </p:blipFill>
        <p:spPr>
          <a:xfrm>
            <a:off x="72000" y="24480"/>
            <a:ext cx="1475280" cy="1094760"/>
          </a:xfrm>
          <a:prstGeom prst="rect">
            <a:avLst/>
          </a:prstGeom>
          <a:ln>
            <a:noFill/>
          </a:ln>
        </p:spPr>
      </p:pic>
      <p:pic>
        <p:nvPicPr>
          <p:cNvPr id="162" name="Picture 2" descr=""/>
          <p:cNvPicPr/>
          <p:nvPr/>
        </p:nvPicPr>
        <p:blipFill>
          <a:blip r:embed="rId2"/>
          <a:stretch/>
        </p:blipFill>
        <p:spPr>
          <a:xfrm>
            <a:off x="1619640" y="38880"/>
            <a:ext cx="1589040" cy="1080720"/>
          </a:xfrm>
          <a:prstGeom prst="rect">
            <a:avLst/>
          </a:prstGeom>
          <a:ln>
            <a:noFill/>
          </a:ln>
        </p:spPr>
      </p:pic>
      <p:sp>
        <p:nvSpPr>
          <p:cNvPr id="163" name="CustomShape 5"/>
          <p:cNvSpPr/>
          <p:nvPr/>
        </p:nvSpPr>
        <p:spPr>
          <a:xfrm>
            <a:off x="155520" y="-144360"/>
            <a:ext cx="304560" cy="304560"/>
          </a:xfrm>
          <a:prstGeom prst="rect">
            <a:avLst/>
          </a:prstGeom>
          <a:noFill/>
          <a:ln>
            <a:noFill/>
          </a:ln>
        </p:spPr>
        <p:style>
          <a:lnRef idx="0"/>
          <a:fillRef idx="0"/>
          <a:effectRef idx="0"/>
          <a:fontRef idx="minor"/>
        </p:style>
      </p:sp>
      <p:pic>
        <p:nvPicPr>
          <p:cNvPr id="164" name="Picture 5" descr=""/>
          <p:cNvPicPr/>
          <p:nvPr/>
        </p:nvPicPr>
        <p:blipFill>
          <a:blip r:embed="rId3"/>
          <a:stretch/>
        </p:blipFill>
        <p:spPr>
          <a:xfrm>
            <a:off x="3276000" y="44640"/>
            <a:ext cx="1604160" cy="1074600"/>
          </a:xfrm>
          <a:prstGeom prst="rect">
            <a:avLst/>
          </a:prstGeom>
          <a:ln>
            <a:noFill/>
          </a:ln>
        </p:spPr>
      </p:pic>
      <p:sp>
        <p:nvSpPr>
          <p:cNvPr id="165" name="CustomShape 6"/>
          <p:cNvSpPr/>
          <p:nvPr/>
        </p:nvSpPr>
        <p:spPr>
          <a:xfrm>
            <a:off x="5328000" y="1003680"/>
            <a:ext cx="3636360" cy="148320"/>
          </a:xfrm>
          <a:prstGeom prst="rect">
            <a:avLst/>
          </a:prstGeom>
          <a:noFill/>
          <a:ln>
            <a:noFill/>
          </a:ln>
        </p:spPr>
        <p:style>
          <a:lnRef idx="0"/>
          <a:fillRef idx="0"/>
          <a:effectRef idx="0"/>
          <a:fontRef idx="minor"/>
        </p:style>
        <p:txBody>
          <a:bodyPr wrap="none" lIns="90000" rIns="90000" tIns="45000" bIns="45000"/>
          <a:p>
            <a:pPr>
              <a:lnSpc>
                <a:spcPct val="93000"/>
              </a:lnSpc>
            </a:pPr>
            <a:r>
              <a:rPr b="0" lang="pl-PL" sz="1200" spc="-1" strike="noStrike">
                <a:solidFill>
                  <a:srgbClr val="0000ff"/>
                </a:solidFill>
                <a:uFill>
                  <a:solidFill>
                    <a:srgbClr val="ffffff"/>
                  </a:solidFill>
                </a:uFill>
                <a:latin typeface="Arial"/>
                <a:ea typeface="Lucida Sans Unicode"/>
                <a:hlinkClick r:id="rId4"/>
              </a:rPr>
              <a:t>http://belik.userpage.fu-berlin.de/files/asf_map.html</a:t>
            </a:r>
            <a:r>
              <a:rPr b="0" lang="pl-PL" sz="1200" spc="-1" strike="noStrike">
                <a:solidFill>
                  <a:srgbClr val="000000"/>
                </a:solidFill>
                <a:uFill>
                  <a:solidFill>
                    <a:srgbClr val="ffffff"/>
                  </a:solidFill>
                </a:uFill>
                <a:latin typeface="Arial"/>
                <a:ea typeface="Lucida Sans Unicode"/>
              </a:rPr>
              <a:t> </a:t>
            </a:r>
            <a:endParaRPr b="0" lang="pl-PL" sz="1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48"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49"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Pseudo Gravity Model</a:t>
            </a:r>
            <a:endParaRPr b="0" lang="pl-PL" sz="1800" spc="-1" strike="noStrike">
              <a:solidFill>
                <a:srgbClr val="000000"/>
              </a:solidFill>
              <a:uFill>
                <a:solidFill>
                  <a:srgbClr val="ffffff"/>
                </a:solidFill>
              </a:uFill>
              <a:latin typeface="Arial"/>
            </a:endParaRPr>
          </a:p>
        </p:txBody>
      </p:sp>
      <p:pic>
        <p:nvPicPr>
          <p:cNvPr id="250" name="Picture 2" descr=""/>
          <p:cNvPicPr/>
          <p:nvPr/>
        </p:nvPicPr>
        <p:blipFill>
          <a:blip r:embed="rId1"/>
          <a:stretch/>
        </p:blipFill>
        <p:spPr>
          <a:xfrm>
            <a:off x="767880" y="1268640"/>
            <a:ext cx="7848360" cy="5586480"/>
          </a:xfrm>
          <a:prstGeom prst="rect">
            <a:avLst/>
          </a:prstGeom>
          <a:ln>
            <a:noFill/>
          </a:ln>
        </p:spPr>
      </p:pic>
      <p:pic>
        <p:nvPicPr>
          <p:cNvPr id="251" name="Picture 3" descr=""/>
          <p:cNvPicPr/>
          <p:nvPr/>
        </p:nvPicPr>
        <p:blipFill>
          <a:blip r:embed="rId2"/>
          <a:stretch/>
        </p:blipFill>
        <p:spPr>
          <a:xfrm>
            <a:off x="1187640" y="153000"/>
            <a:ext cx="1829520" cy="11332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53"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54"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sp>
        <p:nvSpPr>
          <p:cNvPr id="255" name="CustomShape 4"/>
          <p:cNvSpPr/>
          <p:nvPr/>
        </p:nvSpPr>
        <p:spPr>
          <a:xfrm>
            <a:off x="432000" y="858240"/>
            <a:ext cx="8207640" cy="6624000"/>
          </a:xfrm>
          <a:prstGeom prst="rect">
            <a:avLst/>
          </a:prstGeom>
          <a:noFill/>
          <a:ln>
            <a:noFill/>
          </a:ln>
        </p:spPr>
        <p:style>
          <a:lnRef idx="0"/>
          <a:fillRef idx="0"/>
          <a:effectRef idx="0"/>
          <a:fontRef idx="minor"/>
        </p:style>
        <p:txBody>
          <a:bodyPr lIns="90000" rIns="90000" tIns="45000" bIns="45000"/>
          <a:p>
            <a:pPr algn="just">
              <a:lnSpc>
                <a:spcPct val="100000"/>
              </a:lnSpc>
            </a:pPr>
            <a:r>
              <a:rPr b="0" lang="pl-PL" sz="2700" spc="-1" strike="noStrike">
                <a:solidFill>
                  <a:srgbClr val="000000"/>
                </a:solidFill>
                <a:uFill>
                  <a:solidFill>
                    <a:srgbClr val="ffffff"/>
                  </a:solidFill>
                </a:uFill>
                <a:latin typeface="Calibri"/>
                <a:ea typeface="Microsoft YaHei"/>
              </a:rPr>
              <a:t>We run set of simulations for selected subspace of parameters </a:t>
            </a:r>
            <a:r>
              <a:rPr b="0" i="1" lang="pl-PL" sz="2700" spc="-1" strike="noStrike">
                <a:solidFill>
                  <a:srgbClr val="000000"/>
                </a:solidFill>
                <a:uFill>
                  <a:solidFill>
                    <a:srgbClr val="ffffff"/>
                  </a:solidFill>
                </a:uFill>
                <a:latin typeface="Calibri"/>
                <a:ea typeface="Microsoft YaHei"/>
              </a:rPr>
              <a:t>a</a:t>
            </a:r>
            <a:r>
              <a:rPr b="0" lang="pl-PL" sz="2700" spc="-1" strike="noStrike">
                <a:solidFill>
                  <a:srgbClr val="000000"/>
                </a:solidFill>
                <a:uFill>
                  <a:solidFill>
                    <a:srgbClr val="ffffff"/>
                  </a:solidFill>
                </a:uFill>
                <a:latin typeface="Calibri"/>
                <a:ea typeface="Microsoft YaHei"/>
              </a:rPr>
              <a:t>- swine amount significance, </a:t>
            </a:r>
            <a:r>
              <a:rPr b="0" i="1" lang="pl-PL" sz="2700" spc="-1" strike="noStrike">
                <a:solidFill>
                  <a:srgbClr val="000000"/>
                </a:solidFill>
                <a:uFill>
                  <a:solidFill>
                    <a:srgbClr val="ffffff"/>
                  </a:solidFill>
                </a:uFill>
                <a:latin typeface="Calibri"/>
                <a:ea typeface="Microsoft YaHei"/>
              </a:rPr>
              <a:t>b</a:t>
            </a:r>
            <a:r>
              <a:rPr b="0" lang="pl-PL" sz="2700" spc="-1" strike="noStrike">
                <a:solidFill>
                  <a:srgbClr val="000000"/>
                </a:solidFill>
                <a:uFill>
                  <a:solidFill>
                    <a:srgbClr val="ffffff"/>
                  </a:solidFill>
                </a:uFill>
                <a:latin typeface="Calibri"/>
                <a:ea typeface="Microsoft YaHei"/>
              </a:rPr>
              <a:t>- disease vectors (wild boars) significance, </a:t>
            </a:r>
            <a:r>
              <a:rPr b="0" i="1" lang="pl-PL" sz="2700" spc="-1" strike="noStrike">
                <a:solidFill>
                  <a:srgbClr val="000000"/>
                </a:solidFill>
                <a:uFill>
                  <a:solidFill>
                    <a:srgbClr val="ffffff"/>
                  </a:solidFill>
                </a:uFill>
                <a:latin typeface="Calibri"/>
                <a:ea typeface="Microsoft YaHei"/>
              </a:rPr>
              <a:t>c</a:t>
            </a:r>
            <a:r>
              <a:rPr b="0" lang="pl-PL" sz="2700" spc="-1" strike="noStrike">
                <a:solidFill>
                  <a:srgbClr val="000000"/>
                </a:solidFill>
                <a:uFill>
                  <a:solidFill>
                    <a:srgbClr val="ffffff"/>
                  </a:solidFill>
                </a:uFill>
                <a:latin typeface="Calibri"/>
                <a:ea typeface="Microsoft YaHei"/>
              </a:rPr>
              <a:t>- pork production chain significance. </a:t>
            </a:r>
            <a:endParaRPr b="0" lang="pl-PL" sz="2700" spc="-1" strike="noStrike">
              <a:solidFill>
                <a:srgbClr val="000000"/>
              </a:solidFill>
              <a:uFill>
                <a:solidFill>
                  <a:srgbClr val="ffffff"/>
                </a:solidFill>
              </a:uFill>
              <a:latin typeface="Arial"/>
            </a:endParaRPr>
          </a:p>
          <a:p>
            <a:pPr>
              <a:lnSpc>
                <a:spcPct val="100000"/>
              </a:lnSpc>
            </a:pPr>
            <a:r>
              <a:rPr b="0" lang="pl-PL" sz="2700" spc="-1" strike="noStrike">
                <a:solidFill>
                  <a:srgbClr val="000000"/>
                </a:solidFill>
                <a:uFill>
                  <a:solidFill>
                    <a:srgbClr val="ffffff"/>
                  </a:solidFill>
                </a:uFill>
                <a:latin typeface="Calibri"/>
                <a:ea typeface="Microsoft YaHei"/>
              </a:rPr>
              <a:t> </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a:p>
            <a:pPr algn="just">
              <a:lnSpc>
                <a:spcPct val="100000"/>
              </a:lnSpc>
            </a:pPr>
            <a:r>
              <a:rPr b="0" lang="pl-PL" sz="2700" spc="-1" strike="noStrike">
                <a:solidFill>
                  <a:srgbClr val="000000"/>
                </a:solidFill>
                <a:uFill>
                  <a:solidFill>
                    <a:srgbClr val="ffffff"/>
                  </a:solidFill>
                </a:uFill>
                <a:latin typeface="Calibri"/>
                <a:ea typeface="Microsoft YaHei"/>
              </a:rPr>
              <a:t>Where: </a:t>
            </a:r>
            <a:r>
              <a:rPr b="0" i="1" lang="pl-PL" sz="2700" spc="-1" strike="noStrike">
                <a:solidFill>
                  <a:srgbClr val="000000"/>
                </a:solidFill>
                <a:uFill>
                  <a:solidFill>
                    <a:srgbClr val="ffffff"/>
                  </a:solidFill>
                </a:uFill>
                <a:latin typeface="Calibri"/>
                <a:ea typeface="Arial"/>
              </a:rPr>
              <a:t>a</a:t>
            </a:r>
            <a:r>
              <a:rPr b="0" lang="pl-PL" sz="2700" spc="-1" strike="noStrike">
                <a:solidFill>
                  <a:srgbClr val="000000"/>
                </a:solidFill>
                <a:uFill>
                  <a:solidFill>
                    <a:srgbClr val="ffffff"/>
                  </a:solidFill>
                </a:uFill>
                <a:latin typeface="Calibri"/>
                <a:ea typeface="Arial"/>
              </a:rPr>
              <a:t>, </a:t>
            </a:r>
            <a:r>
              <a:rPr b="0" i="1" lang="pl-PL" sz="2700" spc="-1" strike="noStrike">
                <a:solidFill>
                  <a:srgbClr val="000000"/>
                </a:solidFill>
                <a:uFill>
                  <a:solidFill>
                    <a:srgbClr val="ffffff"/>
                  </a:solidFill>
                </a:uFill>
                <a:latin typeface="Calibri"/>
                <a:ea typeface="Arial"/>
              </a:rPr>
              <a:t>b</a:t>
            </a:r>
            <a:r>
              <a:rPr b="0" lang="pl-PL" sz="2700" spc="-1" strike="noStrike">
                <a:solidFill>
                  <a:srgbClr val="000000"/>
                </a:solidFill>
                <a:uFill>
                  <a:solidFill>
                    <a:srgbClr val="ffffff"/>
                  </a:solidFill>
                </a:uFill>
                <a:latin typeface="Calibri"/>
                <a:ea typeface="Arial"/>
              </a:rPr>
              <a:t>, </a:t>
            </a:r>
            <a:r>
              <a:rPr b="0" i="1" lang="pl-PL" sz="2700" spc="-1" strike="noStrike">
                <a:solidFill>
                  <a:srgbClr val="000000"/>
                </a:solidFill>
                <a:uFill>
                  <a:solidFill>
                    <a:srgbClr val="ffffff"/>
                  </a:solidFill>
                </a:uFill>
                <a:latin typeface="Calibri"/>
                <a:ea typeface="Arial"/>
              </a:rPr>
              <a:t>c, d </a:t>
            </a:r>
            <a:r>
              <a:rPr b="0" lang="pl-PL" sz="2700" spc="-1" strike="noStrike">
                <a:solidFill>
                  <a:srgbClr val="000000"/>
                </a:solidFill>
                <a:uFill>
                  <a:solidFill>
                    <a:srgbClr val="ffffff"/>
                  </a:solidFill>
                </a:uFill>
                <a:latin typeface="Calibri"/>
                <a:ea typeface="Arial"/>
              </a:rPr>
              <a:t>– simulation parameters; </a:t>
            </a:r>
            <a:r>
              <a:rPr b="0" i="1" lang="pl-PL" sz="2700" spc="-1" strike="noStrike">
                <a:solidFill>
                  <a:srgbClr val="000000"/>
                </a:solidFill>
                <a:uFill>
                  <a:solidFill>
                    <a:srgbClr val="ffffff"/>
                  </a:solidFill>
                </a:uFill>
                <a:latin typeface="Calibri"/>
                <a:ea typeface="Microsoft YaHei"/>
              </a:rPr>
              <a:t>i</a:t>
            </a:r>
            <a:r>
              <a:rPr b="0" lang="pl-PL" sz="2700" spc="-1" strike="noStrike">
                <a:solidFill>
                  <a:srgbClr val="000000"/>
                </a:solidFill>
                <a:uFill>
                  <a:solidFill>
                    <a:srgbClr val="ffffff"/>
                  </a:solidFill>
                </a:uFill>
                <a:latin typeface="Calibri"/>
                <a:ea typeface="Microsoft YaHei"/>
              </a:rPr>
              <a:t>, </a:t>
            </a:r>
            <a:r>
              <a:rPr b="0" i="1" lang="pl-PL" sz="2700" spc="-1" strike="noStrike">
                <a:solidFill>
                  <a:srgbClr val="000000"/>
                </a:solidFill>
                <a:uFill>
                  <a:solidFill>
                    <a:srgbClr val="ffffff"/>
                  </a:solidFill>
                </a:uFill>
                <a:latin typeface="Calibri"/>
                <a:ea typeface="Microsoft YaHei"/>
              </a:rPr>
              <a:t>j</a:t>
            </a:r>
            <a:r>
              <a:rPr b="0" lang="pl-PL" sz="2700" spc="-1" strike="noStrike">
                <a:solidFill>
                  <a:srgbClr val="000000"/>
                </a:solidFill>
                <a:uFill>
                  <a:solidFill>
                    <a:srgbClr val="ffffff"/>
                  </a:solidFill>
                </a:uFill>
                <a:latin typeface="Calibri"/>
                <a:ea typeface="Microsoft YaHei"/>
              </a:rPr>
              <a:t> – poviats; </a:t>
            </a:r>
            <a:r>
              <a:rPr b="0" i="1" lang="pl-PL" sz="2700" spc="-1" strike="noStrike">
                <a:solidFill>
                  <a:srgbClr val="000000"/>
                </a:solidFill>
                <a:uFill>
                  <a:solidFill>
                    <a:srgbClr val="ffffff"/>
                  </a:solidFill>
                </a:uFill>
                <a:latin typeface="Calibri"/>
                <a:ea typeface="Microsoft YaHei"/>
              </a:rPr>
              <a:t>P</a:t>
            </a:r>
            <a:r>
              <a:rPr b="0" lang="pl-PL" sz="2700" spc="-1" strike="noStrike">
                <a:solidFill>
                  <a:srgbClr val="000000"/>
                </a:solidFill>
                <a:uFill>
                  <a:solidFill>
                    <a:srgbClr val="ffffff"/>
                  </a:solidFill>
                </a:uFill>
                <a:latin typeface="Calibri"/>
                <a:ea typeface="Microsoft YaHei"/>
              </a:rPr>
              <a:t> – normalized amount of pigs; </a:t>
            </a:r>
            <a:r>
              <a:rPr b="0" i="1" lang="pl-PL" sz="2700" spc="-1" strike="noStrike">
                <a:solidFill>
                  <a:srgbClr val="000000"/>
                </a:solidFill>
                <a:uFill>
                  <a:solidFill>
                    <a:srgbClr val="ffffff"/>
                  </a:solidFill>
                </a:uFill>
                <a:latin typeface="Calibri"/>
                <a:ea typeface="Microsoft YaHei"/>
              </a:rPr>
              <a:t>F</a:t>
            </a:r>
            <a:r>
              <a:rPr b="0" lang="pl-PL" sz="2700" spc="-1" strike="noStrike">
                <a:solidFill>
                  <a:srgbClr val="000000"/>
                </a:solidFill>
                <a:uFill>
                  <a:solidFill>
                    <a:srgbClr val="ffffff"/>
                  </a:solidFill>
                </a:uFill>
                <a:latin typeface="Calibri"/>
                <a:ea typeface="Microsoft YaHei"/>
              </a:rPr>
              <a:t> – coverage of forests; </a:t>
            </a:r>
            <a:r>
              <a:rPr b="0" i="1" lang="pl-PL" sz="2700" spc="-1" strike="noStrike">
                <a:solidFill>
                  <a:srgbClr val="000000"/>
                </a:solidFill>
                <a:uFill>
                  <a:solidFill>
                    <a:srgbClr val="ffffff"/>
                  </a:solidFill>
                </a:uFill>
                <a:latin typeface="Calibri"/>
                <a:ea typeface="Microsoft YaHei"/>
              </a:rPr>
              <a:t>p</a:t>
            </a:r>
            <a:r>
              <a:rPr b="0" i="1" lang="pl-PL" sz="4658" spc="-1" strike="noStrike" baseline="-24000">
                <a:solidFill>
                  <a:srgbClr val="000000"/>
                </a:solidFill>
                <a:uFill>
                  <a:solidFill>
                    <a:srgbClr val="ffffff"/>
                  </a:solidFill>
                </a:uFill>
                <a:latin typeface="Calibri"/>
                <a:ea typeface="Microsoft YaHei"/>
              </a:rPr>
              <a:t>ij</a:t>
            </a:r>
            <a:r>
              <a:rPr b="0" lang="pl-PL" sz="4658" spc="-1" strike="noStrike" baseline="-24000">
                <a:solidFill>
                  <a:srgbClr val="000000"/>
                </a:solidFill>
                <a:uFill>
                  <a:solidFill>
                    <a:srgbClr val="ffffff"/>
                  </a:solidFill>
                </a:uFill>
                <a:latin typeface="Calibri"/>
                <a:ea typeface="Microsoft YaHei"/>
              </a:rPr>
              <a:t>  </a:t>
            </a:r>
            <a:r>
              <a:rPr b="0" lang="pl-PL" sz="2700" spc="-1" strike="noStrike">
                <a:solidFill>
                  <a:srgbClr val="000000"/>
                </a:solidFill>
                <a:uFill>
                  <a:solidFill>
                    <a:srgbClr val="ffffff"/>
                  </a:solidFill>
                </a:uFill>
                <a:latin typeface="Calibri"/>
                <a:ea typeface="Microsoft YaHei"/>
              </a:rPr>
              <a:t>-probability of infection from a neighbor; </a:t>
            </a:r>
            <a:r>
              <a:rPr b="0" i="1" lang="pl-PL" sz="2700" spc="-1" strike="noStrike">
                <a:solidFill>
                  <a:srgbClr val="000000"/>
                </a:solidFill>
                <a:uFill>
                  <a:solidFill>
                    <a:srgbClr val="ffffff"/>
                  </a:solidFill>
                </a:uFill>
                <a:latin typeface="Calibri"/>
                <a:ea typeface="Microsoft YaHei"/>
              </a:rPr>
              <a:t>g</a:t>
            </a:r>
            <a:r>
              <a:rPr b="0" i="1" lang="pl-PL" sz="4658" spc="-1" strike="noStrike" baseline="-24000">
                <a:solidFill>
                  <a:srgbClr val="000000"/>
                </a:solidFill>
                <a:uFill>
                  <a:solidFill>
                    <a:srgbClr val="ffffff"/>
                  </a:solidFill>
                </a:uFill>
                <a:latin typeface="Calibri"/>
                <a:ea typeface="Microsoft YaHei"/>
              </a:rPr>
              <a:t>ij</a:t>
            </a:r>
            <a:r>
              <a:rPr b="0" lang="pl-PL" sz="4658" spc="-1" strike="noStrike" baseline="-24000">
                <a:solidFill>
                  <a:srgbClr val="000000"/>
                </a:solidFill>
                <a:uFill>
                  <a:solidFill>
                    <a:srgbClr val="ffffff"/>
                  </a:solidFill>
                </a:uFill>
                <a:latin typeface="Calibri"/>
                <a:ea typeface="Microsoft YaHei"/>
              </a:rPr>
              <a:t> </a:t>
            </a:r>
            <a:r>
              <a:rPr b="0" lang="pl-PL" sz="2700" spc="-1" strike="noStrike">
                <a:solidFill>
                  <a:srgbClr val="000000"/>
                </a:solidFill>
                <a:uFill>
                  <a:solidFill>
                    <a:srgbClr val="ffffff"/>
                  </a:solidFill>
                </a:uFill>
                <a:latin typeface="Calibri"/>
                <a:ea typeface="Microsoft YaHei"/>
              </a:rPr>
              <a:t>-probability of infection from a whole networks; </a:t>
            </a:r>
            <a:r>
              <a:rPr b="0" i="1" lang="pl-PL" sz="2700" spc="-1" strike="noStrike">
                <a:solidFill>
                  <a:srgbClr val="000000"/>
                </a:solidFill>
                <a:uFill>
                  <a:solidFill>
                    <a:srgbClr val="ffffff"/>
                  </a:solidFill>
                </a:uFill>
                <a:latin typeface="Calibri"/>
                <a:ea typeface="Microsoft YaHei"/>
              </a:rPr>
              <a:t>d</a:t>
            </a:r>
            <a:r>
              <a:rPr b="0" i="1" lang="pl-PL" sz="4658" spc="-1" strike="noStrike" baseline="-24000">
                <a:solidFill>
                  <a:srgbClr val="000000"/>
                </a:solidFill>
                <a:uFill>
                  <a:solidFill>
                    <a:srgbClr val="ffffff"/>
                  </a:solidFill>
                </a:uFill>
                <a:latin typeface="Calibri"/>
                <a:ea typeface="Microsoft YaHei"/>
              </a:rPr>
              <a:t>ij</a:t>
            </a:r>
            <a:r>
              <a:rPr b="0" lang="pl-PL" sz="2700" spc="-1" strike="noStrike">
                <a:solidFill>
                  <a:srgbClr val="000000"/>
                </a:solidFill>
                <a:uFill>
                  <a:solidFill>
                    <a:srgbClr val="ffffff"/>
                  </a:solidFill>
                </a:uFill>
                <a:latin typeface="Calibri"/>
                <a:ea typeface="Microsoft YaHei"/>
              </a:rPr>
              <a:t>  -angular distance between centroids of poviats (counties).</a:t>
            </a:r>
            <a:endParaRPr b="0" lang="pl-PL" sz="2700" spc="-1" strike="noStrike">
              <a:solidFill>
                <a:srgbClr val="000000"/>
              </a:solidFill>
              <a:uFill>
                <a:solidFill>
                  <a:srgbClr val="ffffff"/>
                </a:solidFill>
              </a:uFill>
              <a:latin typeface="Arial"/>
            </a:endParaRPr>
          </a:p>
          <a:p>
            <a:pPr algn="just">
              <a:lnSpc>
                <a:spcPct val="100000"/>
              </a:lnSpc>
            </a:pPr>
            <a:endParaRPr b="0" lang="pl-PL" sz="2700" spc="-1" strike="noStrike">
              <a:solidFill>
                <a:srgbClr val="000000"/>
              </a:solidFill>
              <a:uFill>
                <a:solidFill>
                  <a:srgbClr val="ffffff"/>
                </a:solidFill>
              </a:uFill>
              <a:latin typeface="Arial"/>
            </a:endParaRPr>
          </a:p>
        </p:txBody>
      </p:sp>
      <p:pic>
        <p:nvPicPr>
          <p:cNvPr id="256" name="Picture 257" descr=""/>
          <p:cNvPicPr/>
          <p:nvPr/>
        </p:nvPicPr>
        <p:blipFill>
          <a:blip r:embed="rId1"/>
          <a:stretch/>
        </p:blipFill>
        <p:spPr>
          <a:xfrm>
            <a:off x="12985200" y="9804960"/>
            <a:ext cx="6328440" cy="963360"/>
          </a:xfrm>
          <a:prstGeom prst="rect">
            <a:avLst/>
          </a:prstGeom>
          <a:ln>
            <a:noFill/>
          </a:ln>
        </p:spPr>
      </p:pic>
      <p:pic>
        <p:nvPicPr>
          <p:cNvPr id="257" name="Picture 258" descr=""/>
          <p:cNvPicPr/>
          <p:nvPr/>
        </p:nvPicPr>
        <p:blipFill>
          <a:blip r:embed="rId2"/>
          <a:stretch/>
        </p:blipFill>
        <p:spPr>
          <a:xfrm>
            <a:off x="1840320" y="2637000"/>
            <a:ext cx="5695560" cy="666360"/>
          </a:xfrm>
          <a:prstGeom prst="rect">
            <a:avLst/>
          </a:prstGeom>
          <a:ln>
            <a:noFill/>
          </a:ln>
        </p:spPr>
      </p:pic>
      <p:pic>
        <p:nvPicPr>
          <p:cNvPr id="258" name="Picture 3" descr=""/>
          <p:cNvPicPr/>
          <p:nvPr/>
        </p:nvPicPr>
        <p:blipFill>
          <a:blip r:embed="rId3"/>
          <a:stretch/>
        </p:blipFill>
        <p:spPr>
          <a:xfrm>
            <a:off x="179640" y="83160"/>
            <a:ext cx="4495320" cy="747720"/>
          </a:xfrm>
          <a:prstGeom prst="rect">
            <a:avLst/>
          </a:prstGeom>
          <a:ln>
            <a:noFill/>
          </a:ln>
        </p:spPr>
      </p:pic>
      <p:pic>
        <p:nvPicPr>
          <p:cNvPr id="259" name="Picture 2" descr=""/>
          <p:cNvPicPr/>
          <p:nvPr/>
        </p:nvPicPr>
        <p:blipFill>
          <a:blip r:embed="rId4"/>
          <a:stretch/>
        </p:blipFill>
        <p:spPr>
          <a:xfrm>
            <a:off x="2390400" y="5601240"/>
            <a:ext cx="5145840" cy="12261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61"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62"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pic>
        <p:nvPicPr>
          <p:cNvPr id="263" name="Picture 257" descr=""/>
          <p:cNvPicPr/>
          <p:nvPr/>
        </p:nvPicPr>
        <p:blipFill>
          <a:blip r:embed="rId1"/>
          <a:stretch/>
        </p:blipFill>
        <p:spPr>
          <a:xfrm>
            <a:off x="12985200" y="9804960"/>
            <a:ext cx="6328440" cy="963360"/>
          </a:xfrm>
          <a:prstGeom prst="rect">
            <a:avLst/>
          </a:prstGeom>
          <a:ln>
            <a:noFill/>
          </a:ln>
        </p:spPr>
      </p:pic>
      <p:pic>
        <p:nvPicPr>
          <p:cNvPr id="264" name="Picture 2" descr=""/>
          <p:cNvPicPr/>
          <p:nvPr/>
        </p:nvPicPr>
        <p:blipFill>
          <a:blip r:embed="rId2"/>
          <a:stretch/>
        </p:blipFill>
        <p:spPr>
          <a:xfrm>
            <a:off x="0" y="847080"/>
            <a:ext cx="7026840" cy="5956200"/>
          </a:xfrm>
          <a:prstGeom prst="rect">
            <a:avLst/>
          </a:prstGeom>
          <a:ln>
            <a:noFill/>
          </a:ln>
        </p:spPr>
      </p:pic>
      <p:pic>
        <p:nvPicPr>
          <p:cNvPr id="265" name="Picture 3" descr=""/>
          <p:cNvPicPr/>
          <p:nvPr/>
        </p:nvPicPr>
        <p:blipFill>
          <a:blip r:embed="rId3"/>
          <a:stretch/>
        </p:blipFill>
        <p:spPr>
          <a:xfrm>
            <a:off x="4500000" y="2312640"/>
            <a:ext cx="4448160" cy="4183200"/>
          </a:xfrm>
          <a:prstGeom prst="rect">
            <a:avLst/>
          </a:prstGeom>
          <a:ln>
            <a:noFill/>
          </a:ln>
        </p:spPr>
      </p:pic>
      <p:sp>
        <p:nvSpPr>
          <p:cNvPr id="266" name="CustomShape 4"/>
          <p:cNvSpPr/>
          <p:nvPr/>
        </p:nvSpPr>
        <p:spPr>
          <a:xfrm>
            <a:off x="5639400" y="1700640"/>
            <a:ext cx="2817720" cy="760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4400" spc="-1" strike="noStrike">
                <a:solidFill>
                  <a:srgbClr val="000000"/>
                </a:solidFill>
                <a:uFill>
                  <a:solidFill>
                    <a:srgbClr val="ffffff"/>
                  </a:solidFill>
                </a:uFill>
                <a:latin typeface="Calibri"/>
                <a:ea typeface="Microsoft YaHei"/>
              </a:rPr>
              <a:t>Simulations</a:t>
            </a:r>
            <a:endParaRPr b="0" lang="pl-PL" sz="4400" spc="-1" strike="noStrike">
              <a:solidFill>
                <a:srgbClr val="000000"/>
              </a:solidFill>
              <a:uFill>
                <a:solidFill>
                  <a:srgbClr val="ffffff"/>
                </a:solidFill>
              </a:uFill>
              <a:latin typeface="Arial"/>
            </a:endParaRPr>
          </a:p>
        </p:txBody>
      </p:sp>
      <p:pic>
        <p:nvPicPr>
          <p:cNvPr id="267" name="Picture 4" descr=""/>
          <p:cNvPicPr/>
          <p:nvPr/>
        </p:nvPicPr>
        <p:blipFill>
          <a:blip r:embed="rId4"/>
          <a:stretch/>
        </p:blipFill>
        <p:spPr>
          <a:xfrm>
            <a:off x="16920" y="5445360"/>
            <a:ext cx="1690920" cy="1425600"/>
          </a:xfrm>
          <a:prstGeom prst="rect">
            <a:avLst/>
          </a:prstGeom>
          <a:ln>
            <a:noFill/>
          </a:ln>
        </p:spPr>
      </p:pic>
      <p:pic>
        <p:nvPicPr>
          <p:cNvPr id="268" name="Picture 5" descr=""/>
          <p:cNvPicPr/>
          <p:nvPr/>
        </p:nvPicPr>
        <p:blipFill>
          <a:blip r:embed="rId5"/>
          <a:stretch/>
        </p:blipFill>
        <p:spPr>
          <a:xfrm>
            <a:off x="5796000" y="6452640"/>
            <a:ext cx="2927880" cy="34164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70"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71"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Model  – </a:t>
            </a:r>
            <a:r>
              <a:rPr b="1" lang="pl-PL" sz="2200" spc="-1" strike="noStrike">
                <a:solidFill>
                  <a:srgbClr val="ffffff"/>
                </a:solidFill>
                <a:uFill>
                  <a:solidFill>
                    <a:srgbClr val="ffffff"/>
                  </a:solidFill>
                </a:uFill>
                <a:latin typeface="Calibri"/>
                <a:ea typeface="Calibri"/>
              </a:rPr>
              <a:t>spatial propagation</a:t>
            </a:r>
            <a:endParaRPr b="0" lang="pl-PL" sz="2200" spc="-1" strike="noStrike">
              <a:solidFill>
                <a:srgbClr val="000000"/>
              </a:solidFill>
              <a:uFill>
                <a:solidFill>
                  <a:srgbClr val="ffffff"/>
                </a:solidFill>
              </a:uFill>
              <a:latin typeface="Arial"/>
            </a:endParaRPr>
          </a:p>
        </p:txBody>
      </p:sp>
      <p:pic>
        <p:nvPicPr>
          <p:cNvPr id="272" name="Picture 257" descr=""/>
          <p:cNvPicPr/>
          <p:nvPr/>
        </p:nvPicPr>
        <p:blipFill>
          <a:blip r:embed="rId1"/>
          <a:stretch/>
        </p:blipFill>
        <p:spPr>
          <a:xfrm>
            <a:off x="12985200" y="9804960"/>
            <a:ext cx="6328440" cy="963360"/>
          </a:xfrm>
          <a:prstGeom prst="rect">
            <a:avLst/>
          </a:prstGeom>
          <a:ln>
            <a:noFill/>
          </a:ln>
        </p:spPr>
      </p:pic>
      <p:pic>
        <p:nvPicPr>
          <p:cNvPr id="273" name="Picture 3" descr=""/>
          <p:cNvPicPr/>
          <p:nvPr/>
        </p:nvPicPr>
        <p:blipFill>
          <a:blip r:embed="rId2"/>
          <a:stretch/>
        </p:blipFill>
        <p:spPr>
          <a:xfrm>
            <a:off x="793800" y="1917000"/>
            <a:ext cx="5895720" cy="875880"/>
          </a:xfrm>
          <a:prstGeom prst="rect">
            <a:avLst/>
          </a:prstGeom>
          <a:ln>
            <a:noFill/>
          </a:ln>
        </p:spPr>
      </p:pic>
      <p:pic>
        <p:nvPicPr>
          <p:cNvPr id="274" name="Picture 4" descr=""/>
          <p:cNvPicPr/>
          <p:nvPr/>
        </p:nvPicPr>
        <p:blipFill>
          <a:blip r:embed="rId3"/>
          <a:stretch/>
        </p:blipFill>
        <p:spPr>
          <a:xfrm>
            <a:off x="3780000" y="3074760"/>
            <a:ext cx="5164200" cy="3733560"/>
          </a:xfrm>
          <a:prstGeom prst="rect">
            <a:avLst/>
          </a:prstGeom>
          <a:ln>
            <a:noFill/>
          </a:ln>
        </p:spPr>
      </p:pic>
      <p:sp>
        <p:nvSpPr>
          <p:cNvPr id="275" name="CustomShape 4"/>
          <p:cNvSpPr/>
          <p:nvPr/>
        </p:nvSpPr>
        <p:spPr>
          <a:xfrm>
            <a:off x="107640" y="831240"/>
            <a:ext cx="8640720" cy="118764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Partial differential equations in the geographic spread of diseases to describe the time evolution of the epidemic, but also of the transfer of the disease to new areas. For example, by slightly modifying the infecting equation to express the diffusion (where Δ is the Laplacian, and </a:t>
            </a:r>
            <a:r>
              <a:rPr b="0" i="1" lang="pl-PL" sz="1800" spc="-1" strike="noStrike">
                <a:solidFill>
                  <a:srgbClr val="000000"/>
                </a:solidFill>
                <a:uFill>
                  <a:solidFill>
                    <a:srgbClr val="ffffff"/>
                  </a:solidFill>
                </a:uFill>
                <a:latin typeface="Arial"/>
                <a:ea typeface="DejaVu Sans"/>
              </a:rPr>
              <a:t>dif</a:t>
            </a:r>
            <a:r>
              <a:rPr b="0" lang="pl-PL" sz="1800" spc="-1" strike="noStrike">
                <a:solidFill>
                  <a:srgbClr val="000000"/>
                </a:solidFill>
                <a:uFill>
                  <a:solidFill>
                    <a:srgbClr val="ffffff"/>
                  </a:solidFill>
                </a:uFill>
                <a:latin typeface="Arial"/>
                <a:ea typeface="DejaVu Sans"/>
              </a:rPr>
              <a:t> is the diffusion coefficient), we obtain:</a:t>
            </a:r>
            <a:endParaRPr b="0" lang="pl-PL" sz="1800" spc="-1" strike="noStrike">
              <a:solidFill>
                <a:srgbClr val="000000"/>
              </a:solidFill>
              <a:uFill>
                <a:solidFill>
                  <a:srgbClr val="ffffff"/>
                </a:solidFill>
              </a:uFill>
              <a:latin typeface="Arial"/>
            </a:endParaRPr>
          </a:p>
        </p:txBody>
      </p:sp>
      <p:sp>
        <p:nvSpPr>
          <p:cNvPr id="276" name="CustomShape 5"/>
          <p:cNvSpPr/>
          <p:nvPr/>
        </p:nvSpPr>
        <p:spPr>
          <a:xfrm>
            <a:off x="35640" y="2565000"/>
            <a:ext cx="3960000" cy="4338000"/>
          </a:xfrm>
          <a:prstGeom prst="rect">
            <a:avLst/>
          </a:prstGeom>
          <a:noFill/>
          <a:ln>
            <a:noFill/>
          </a:ln>
        </p:spPr>
        <p:style>
          <a:lnRef idx="0"/>
          <a:fillRef idx="0"/>
          <a:effectRef idx="0"/>
          <a:fontRef idx="minor"/>
        </p:style>
        <p:txBody>
          <a:bodyPr lIns="90000" rIns="90000" tIns="45000" bIns="45000"/>
          <a:p>
            <a:pPr>
              <a:lnSpc>
                <a:spcPct val="100000"/>
              </a:lnSpc>
            </a:pPr>
            <a:r>
              <a:rPr b="0" lang="pl-PL" sz="1200" spc="-1" strike="noStrike">
                <a:solidFill>
                  <a:srgbClr val="000000"/>
                </a:solidFill>
                <a:uFill>
                  <a:solidFill>
                    <a:srgbClr val="ffffff"/>
                  </a:solidFill>
                </a:uFill>
                <a:latin typeface="Arial"/>
                <a:ea typeface="DejaVu Sans"/>
              </a:rPr>
              <a:t>According to simplified relation in SIF (Susceptible, Infectious, Free) model R</a:t>
            </a:r>
            <a:r>
              <a:rPr b="0" lang="pl-PL" sz="1200" spc="-1" strike="noStrike" baseline="-25000">
                <a:solidFill>
                  <a:srgbClr val="000000"/>
                </a:solidFill>
                <a:uFill>
                  <a:solidFill>
                    <a:srgbClr val="ffffff"/>
                  </a:solidFill>
                </a:uFill>
                <a:latin typeface="Arial"/>
                <a:ea typeface="DejaVu Sans"/>
              </a:rPr>
              <a:t>0</a:t>
            </a:r>
            <a:r>
              <a:rPr b="0" lang="pl-PL" sz="1200" spc="-1" strike="noStrike">
                <a:solidFill>
                  <a:srgbClr val="000000"/>
                </a:solidFill>
                <a:uFill>
                  <a:solidFill>
                    <a:srgbClr val="ffffff"/>
                  </a:solidFill>
                </a:uFill>
                <a:latin typeface="Arial"/>
                <a:ea typeface="DejaVu Sans"/>
              </a:rPr>
              <a:t>=inf*durat we observe that detection and elimination time is critical to satisfy epidemic condition (R</a:t>
            </a:r>
            <a:r>
              <a:rPr b="0" lang="pl-PL" sz="1200" spc="-1" strike="noStrike" baseline="-25000">
                <a:solidFill>
                  <a:srgbClr val="000000"/>
                </a:solidFill>
                <a:uFill>
                  <a:solidFill>
                    <a:srgbClr val="ffffff"/>
                  </a:solidFill>
                </a:uFill>
                <a:latin typeface="Arial"/>
                <a:ea typeface="DejaVu Sans"/>
              </a:rPr>
              <a:t>0</a:t>
            </a:r>
            <a:r>
              <a:rPr b="0" lang="pl-PL" sz="1200" spc="-1" strike="noStrike">
                <a:solidFill>
                  <a:srgbClr val="000000"/>
                </a:solidFill>
                <a:uFill>
                  <a:solidFill>
                    <a:srgbClr val="ffffff"/>
                  </a:solidFill>
                </a:uFill>
                <a:latin typeface="Arial"/>
                <a:ea typeface="DejaVu Sans"/>
              </a:rPr>
              <a:t>=1).</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1) Regime February 2014 to July 2016. Pre (sub) epidemic regime, spatial expansion ~0.28 County per month. Infectivity rate is estimated between 0 up to 0.005 with reasonable upper limit around on 0 level per month </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2) Regime July 2016 to June 2017 – stationary ‘epidemic’ regime with increase due to spatial expansion ~0.8/4.4% monthly County per month. Infectivity rate is estimated between 0.2 up to 1.25 with reasonable guess around 0.25 per month </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a:p>
            <a:pPr>
              <a:lnSpc>
                <a:spcPct val="100000"/>
              </a:lnSpc>
            </a:pPr>
            <a:r>
              <a:rPr b="0" lang="pl-PL" sz="1200" spc="-1" strike="noStrike">
                <a:solidFill>
                  <a:srgbClr val="000000"/>
                </a:solidFill>
                <a:uFill>
                  <a:solidFill>
                    <a:srgbClr val="ffffff"/>
                  </a:solidFill>
                </a:uFill>
                <a:latin typeface="Arial"/>
                <a:ea typeface="DejaVu Sans"/>
              </a:rPr>
              <a:t>3) Regime June 2017 till March 2018 –super epidemic regime with nonstationary outbreak (faster increase due and WB hunting surveillance, spatial expansion ~0.75 County per month/3.2% monthly). Infectivity rate is estimated between 0.25 up to 5 with reasonable guess around 0.27 per month </a:t>
            </a:r>
            <a:endParaRPr b="0" lang="pl-PL" sz="1200" spc="-1" strike="noStrike">
              <a:solidFill>
                <a:srgbClr val="000000"/>
              </a:solidFill>
              <a:uFill>
                <a:solidFill>
                  <a:srgbClr val="ffffff"/>
                </a:solidFill>
              </a:uFill>
              <a:latin typeface="Arial"/>
            </a:endParaRPr>
          </a:p>
        </p:txBody>
      </p:sp>
      <p:pic>
        <p:nvPicPr>
          <p:cNvPr id="277" name="Picture 5" descr=""/>
          <p:cNvPicPr/>
          <p:nvPr/>
        </p:nvPicPr>
        <p:blipFill>
          <a:blip r:embed="rId4"/>
          <a:stretch/>
        </p:blipFill>
        <p:spPr>
          <a:xfrm>
            <a:off x="251640" y="79920"/>
            <a:ext cx="4498560" cy="74412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standalone="yes"?>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p:cSld><p:spTree><p:nvGrpSpPr>        <p:cNvPr id="1" name=""/>        <p:cNvGrpSpPr/>        <p:nvPr/>      </p:nvGrpSpPr>      <p:grpSpPr>        <a:xfrm>          <a:off x="0" y="0"/>          <a:ext cx="0" cy="0"/>          <a:chOff x="0" y="0"/>          <a:chExt cx="0" cy="0"/>        </a:xfrm>      </p:grpSpPr><p:sp><p:nvSpPr><p:cNvPr id="278" name="CustomShape 1"></p:cNvPr><p:cNvSpPr/><p:nvPr/></p:nvSpPr><p:spPr><a:xfrm><a:off x="8964360" y="0"/><a:ext cx="177480" cy="6855840"/></a:xfrm><a:prstGeom prst="rect"><a:avLst></a:avLst></a:prstGeom><a:solidFill><a:srgbClr val="cc0000"/></a:solidFill><a:ln w="25560"><a:noFill/></a:ln></p:spPr><p:style><a:lnRef idx="0"></a:lnRef><a:fillRef idx="0"/><a:effectRef idx="0"></a:effectRef><a:fontRef idx="minor"/></p:style></p:sp><p:sp><p:nvSpPr><p:cNvPr id="279" name="CustomShape 2"></p:cNvPr><p:cNvSpPr/><p:nvPr/></p:nvSpPr><p:spPr><a:xfrm><a:off x="4833000" y="0"/><a:ext cx="4209840" cy="830880"/></a:xfrm><a:prstGeom prst="rect"><a:avLst></a:avLst></a:prstGeom><a:solidFill><a:srgbClr val="cc0000"/></a:solidFill><a:ln w="25560"><a:noFill/></a:ln></p:spPr><p:style><a:lnRef idx="0"></a:lnRef><a:fillRef idx="0"/><a:effectRef idx="0"></a:effectRef><a:fontRef idx="minor"/></p:style></p:sp><p:sp><p:nvSpPr><p:cNvPr id="280" name="CustomShape 3"></p:cNvPr><p:cNvSpPr/><p:nvPr/></p:nvSpPr><p:spPr><a:xfrm><a:off x="4865400" y="186840"/><a:ext cx="4150800" cy="637200"/></a:xfrm><a:prstGeom prst="rect"><a:avLst></a:avLst></a:prstGeom><a:noFill/><a:ln><a:noFill/></a:ln></p:spPr><p:style><a:lnRef idx="0"></a:lnRef><a:fillRef idx="0"/><a:effectRef idx="0"></a:effectRef><a:fontRef idx="minor"/></p:style><p:txBody><a:bodyPr wrap="none" lIns="90000" rIns="90000" tIns="45000" bIns="45000"></a:bodyPr><a:p><a:pPr><a:lnSpc><a:spcPct val="100000"/></a:lnSpc></a:pPr><a:r><a:rPr b="0" lang="pl-PL" sz="1800" spc="-1" strike="noStrike"><a:solidFill><a:srgbClr val="ffffff"/></a:solidFill><a:uFill><a:solidFill><a:srgbClr val="ffffff"/></a:solidFill></a:uFill><a:latin typeface="Calibri"/><a:ea typeface="DejaVu Sans"/></a:rPr><a:t>Model  – </a:t></a:r><a:r><a:rPr b="1" lang="pl-PL" sz="2200" spc="-1" strike="noStrike"><a:solidFill><a:srgbClr val="ffffff"/></a:solidFill><a:uFill><a:solidFill><a:srgbClr val="ffffff"/></a:solidFill></a:uFill><a:latin typeface="Calibri"/><a:ea typeface="Calibri"/></a:rPr><a:t>spatial propagation</a:t></a:r><a:endParaRPr b="0" lang="pl-PL" sz="2200" spc="-1" strike="noStrike"><a:solidFill><a:srgbClr val="000000"/></a:solidFill><a:uFill><a:solidFill><a:srgbClr val="ffffff"/></a:solidFill></a:uFill><a:latin typeface="Arial"/></a:endParaRPr></a:p></p:txBody></p:sp><p:pic><p:nvPicPr><p:cNvPr id="281" name="Picture 257" descr=""/><p:cNvPicPr/><p:nvPr/></p:nvPicPr><p:blipFill><a:blip r:embed="rId1"></a:blip><a:stretch/></p:blipFill><p:spPr><a:xfrm><a:off x="12985200" y="9804960"/><a:ext cx="6328440" cy="963360"/></a:xfrm><a:prstGeom prst="rect"><a:avLst/></a:prstGeom><a:ln><a:noFill/></a:ln></p:spPr></p:pic><p:sp><p:nvSpPr><p:cNvPr id="282" name="CustomShape 4"></p:cNvPr><p:cNvSpPr/><p:nvPr/></p:nvSpPr><p:spPr><a:xfrm><a:off x="257040" y="43920"/><a:ext cx="4571640" cy="913320"/></a:xfrm><a:prstGeom prst="rect"><a:avLst></a:avLst></a:prstGeom><a:noFill/><a:ln><a:noFill/></a:ln></p:spPr><p:style><a:lnRef idx="0"/><a:fillRef idx="0"/><a:effectRef idx="0"/><a:fontRef idx="minor"/></p:style><p:txBody><a:bodyPr lIns="90000" rIns="90000" tIns="45000" bIns="45000"></a:bodyPr><a:p><a:pPr><a:lnSpc><a:spcPct val="100000"/></a:lnSpc></a:pPr><a:r><a:rPr b="0" lang="pl-PL" sz="1800" spc="-1" strike="noStrike"><a:solidFill><a:srgbClr val="000000"/></a:solidFill><a:uFill><a:solidFill><a:srgbClr val="ffffff"/></a:solidFill></a:uFill><a:latin typeface="Arial"/><a:ea typeface="DejaVu Sans"/></a:rPr><a:t>Most likely introduction time (in weeks) according to the model with possible corridors.</a:t></a:r><a:endParaRPr b="0" lang="pl-PL" sz="1800" spc="-1" strike="noStrike"><a:solidFill><a:srgbClr val="000000"/></a:solidFill><a:uFill><a:solidFill><a:srgbClr val="ffffff"/></a:solidFill></a:uFill><a:latin typeface="Arial"/></a:endParaRPr></a:p></p:txBody></p:sp><p:pic><p:nvPicPr><p:cNvPr id="283" name="Picture 2" descr=""/><p:cNvPicPr/><p:nvPr/></p:nvPicPr><p:blipFill><a:blip r:embed="rId2"></a:blip><a:stretch/></p:blipFill><p:spPr><a:xfrm><a:off x="800640" y="5805360"/><a:ext cx="2703600" cy="643680"/></a:xfrm><a:prstGeom prst="rect"><a:avLst/></a:prstGeom><a:ln><a:noFill/></a:ln></p:spPr></p:pic><p:pic><p:nvPicPr><p:cNvPr id="284" name="Picture 5" descr=""/><p:cNvPicPr/><p:nvPr/></p:nvPicPr><p:blipFill><a:blip r:embed="rId3"></a:blip><a:stretch/></p:blipFill><p:spPr><a:xfrm><a:off x="800640" y="5434560"/><a:ext cx="2403000" cy="280440"/></a:xfrm><a:prstGeom prst="rect"><a:avLst/></a:prstGeom><a:ln><a:noFill/></a:ln></p:spPr></p:pic><p:pic><p:nvPicPr><p:cNvPr id="285" name="" descr=""/><p:cNvPicPr/><p:nvPr/></p:nvPicPr><p:blipFill><a:blip r:embed="rId4"></a:blip><a:stretch/></p:blipFill><p:spPr><a:xfrm><a:off x="972360" y="957240"/><a:ext cx="6875640" cy="4320000"/></a:xfrm><a:prstGeom prst="rect"><a:avLst/></a:prstGeom><a:ln><a:noFill/></a:ln></p:spPr></p:pic><p:sp><p:nvSpPr><p:cNvPr id="286" name="TextShape 5"/><p:cNvSpPr txBox="1"/><p:nvPr/></p:nvSpPr><p:spPr><a:xfrm><a:off x="4525560" y="3313800"/><a:ext cx="180720" cy="259920"/></a:xfrm><a:prstGeom prst="rect"><a:avLst/></a:prstGeom><a:noFill/><a:ln><a:noFill/></a:ln></p:spPr><p:txBody><a:bodyPr lIns="90000" rIns="90000" tIns="45000" bIns="45000"></a:bodyPr><a:p><a:pPr><a:lnSpc><a:spcPct val="93000"/></a:lnSpc></a:pPr><a:r><a:rPr b="0" lang="pl-PL" sz="1200" spc="-1" strike="noStrike"><a:solidFill><a:srgbClr val="0000ff"/></a:solidFill><a:uFill><a:solidFill><a:srgbClr val="ffffff"/></a:solidFill></a:uFill><a:latin typeface="Arial"/><a:ea typeface="Lucida Sans Unicode"/></a:rPr><a:t></a:t></a:r><a:endParaRPr b="0" lang="pl-PL" sz="1200" spc="-1" strike="noStrike"><a:solidFill><a:srgbClr val="000000"/></a:solidFill><a:uFill><a:solidFill><a:srgbClr val="ffffff"/></a:solidFill></a:uFill><a:latin typeface="Arial"/></a:endParaRPr></a:p></p:txBody></p:sp></p:spTree></p:cSld><p:timing><p:tnLst><p:par><p:cTn id="27" dur="indefinite" restart="never" nodeType="tmRoot"><p:childTnLst><p:seq><p:cTn id="28" nodeType="mainSeq"></p:cTn><p:prevCondLst><p:cond delay="0" evt="onPrev"><p:tgtEl><p:sldTgt/></p:tgtEl></p:cond></p:prevCondLst><p:nextCondLst><p:cond delay="0" evt="onNext"><p:tgtEl><p:sldTgt/></p:tgtEl></p:cond></p:nextCondLst></p:seq></p:childTnLst></p:cTn></p:par></p:tnLst></p:timing></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88"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89"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rPr>
              <a:t>Wroclaw taxonomy</a:t>
            </a:r>
            <a:endParaRPr b="0" lang="pl-PL" sz="1800" spc="-1" strike="noStrike">
              <a:solidFill>
                <a:srgbClr val="000000"/>
              </a:solidFill>
              <a:uFill>
                <a:solidFill>
                  <a:srgbClr val="ffffff"/>
                </a:solidFill>
              </a:uFill>
              <a:latin typeface="Arial"/>
            </a:endParaRPr>
          </a:p>
        </p:txBody>
      </p:sp>
      <p:pic>
        <p:nvPicPr>
          <p:cNvPr id="290" name="Picture 257" descr=""/>
          <p:cNvPicPr/>
          <p:nvPr/>
        </p:nvPicPr>
        <p:blipFill>
          <a:blip r:embed="rId1"/>
          <a:stretch/>
        </p:blipFill>
        <p:spPr>
          <a:xfrm>
            <a:off x="12985200" y="9804960"/>
            <a:ext cx="6328440" cy="963360"/>
          </a:xfrm>
          <a:prstGeom prst="rect">
            <a:avLst/>
          </a:prstGeom>
          <a:ln>
            <a:noFill/>
          </a:ln>
        </p:spPr>
      </p:pic>
      <p:sp>
        <p:nvSpPr>
          <p:cNvPr id="291" name="CustomShape 4"/>
          <p:cNvSpPr/>
          <p:nvPr/>
        </p:nvSpPr>
        <p:spPr>
          <a:xfrm>
            <a:off x="432000" y="1795320"/>
            <a:ext cx="8532360" cy="1736280"/>
          </a:xfrm>
          <a:prstGeom prst="rect">
            <a:avLst/>
          </a:prstGeom>
          <a:noFill/>
          <a:ln>
            <a:noFill/>
          </a:ln>
        </p:spPr>
        <p:style>
          <a:lnRef idx="0"/>
          <a:fillRef idx="0"/>
          <a:effectRef idx="0"/>
          <a:fontRef idx="minor"/>
        </p:style>
        <p:txBody>
          <a:bodyPr lIns="90000" rIns="90000" tIns="45000" bIns="45000"/>
          <a:p>
            <a:r>
              <a:rPr b="0" lang="de-DE" sz="1800" spc="-1" strike="noStrike">
                <a:solidFill>
                  <a:srgbClr val="000000"/>
                </a:solidFill>
                <a:uFill>
                  <a:solidFill>
                    <a:srgbClr val="ffffff"/>
                  </a:solidFill>
                </a:uFill>
                <a:latin typeface="Arial"/>
                <a:ea typeface="DejaVu Sans"/>
              </a:rPr>
              <a:t>Florek K., Łukaszewicz J., Perkal J., Steinhaus H., Zubrzycki S. (1931); Sur le liaison et la decision des points d’un ensemble fini, Colloqium Mathematicum, t. II, nr 3-4, Lviv</a:t>
            </a:r>
            <a:endParaRPr b="0" lang="en-US" sz="1800" spc="-1" strike="noStrike">
              <a:solidFill>
                <a:srgbClr val="000000"/>
              </a:solidFill>
              <a:uFill>
                <a:solidFill>
                  <a:srgbClr val="ffffff"/>
                </a:solidFill>
              </a:uFill>
              <a:latin typeface="Arial;Arial"/>
              <a:ea typeface="Times New Roman;Times New Roman"/>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r>
              <a:rPr b="0" lang="de-DE" sz="1800" spc="-1" strike="noStrike">
                <a:solidFill>
                  <a:srgbClr val="000000"/>
                </a:solidFill>
                <a:uFill>
                  <a:solidFill>
                    <a:srgbClr val="ffffff"/>
                  </a:solidFill>
                </a:uFill>
                <a:latin typeface="Arial"/>
                <a:ea typeface="DejaVu Sans"/>
              </a:rPr>
              <a:t>Guenther-Swart, Imma von. (1941) Grundlagen der Landwirtschaft im Reichsgau Wartheland und im Reichsgau Danzig-Westpreussen. S Hirzel, Leipzig </a:t>
            </a:r>
            <a:endParaRPr b="0" lang="pl-PL" sz="1800" spc="-1" strike="noStrike">
              <a:solidFill>
                <a:srgbClr val="000000"/>
              </a:solidFill>
              <a:uFill>
                <a:solidFill>
                  <a:srgbClr val="ffffff"/>
                </a:solidFill>
              </a:uFill>
              <a:latin typeface="Arial"/>
            </a:endParaRPr>
          </a:p>
        </p:txBody>
      </p:sp>
      <p:pic>
        <p:nvPicPr>
          <p:cNvPr id="292" name="" descr=""/>
          <p:cNvPicPr/>
          <p:nvPr/>
        </p:nvPicPr>
        <p:blipFill>
          <a:blip r:embed="rId2"/>
          <a:stretch/>
        </p:blipFill>
        <p:spPr>
          <a:xfrm>
            <a:off x="4790520" y="3655800"/>
            <a:ext cx="3921480" cy="3112200"/>
          </a:xfrm>
          <a:prstGeom prst="rect">
            <a:avLst/>
          </a:prstGeom>
          <a:ln>
            <a:noFill/>
          </a:ln>
        </p:spPr>
      </p:pic>
      <p:pic>
        <p:nvPicPr>
          <p:cNvPr id="293" name="" descr=""/>
          <p:cNvPicPr/>
          <p:nvPr/>
        </p:nvPicPr>
        <p:blipFill>
          <a:blip r:embed="rId3"/>
          <a:stretch/>
        </p:blipFill>
        <p:spPr>
          <a:xfrm>
            <a:off x="432000" y="4032000"/>
            <a:ext cx="4254120" cy="25200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95"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96"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1" lang="pl-PL" sz="2200" spc="-1" strike="noStrike">
                <a:solidFill>
                  <a:srgbClr val="ffffff"/>
                </a:solidFill>
                <a:uFill>
                  <a:solidFill>
                    <a:srgbClr val="ffffff"/>
                  </a:solidFill>
                </a:uFill>
                <a:latin typeface="Calibri"/>
                <a:ea typeface="Calibri"/>
              </a:rPr>
              <a:t>Spatial - based propagation</a:t>
            </a:r>
            <a:endParaRPr b="0" lang="pl-PL" sz="2200" spc="-1" strike="noStrike">
              <a:solidFill>
                <a:srgbClr val="000000"/>
              </a:solidFill>
              <a:uFill>
                <a:solidFill>
                  <a:srgbClr val="ffffff"/>
                </a:solidFill>
              </a:uFill>
              <a:latin typeface="Arial"/>
            </a:endParaRPr>
          </a:p>
        </p:txBody>
      </p:sp>
      <p:pic>
        <p:nvPicPr>
          <p:cNvPr id="297" name="Picture 257" descr=""/>
          <p:cNvPicPr/>
          <p:nvPr/>
        </p:nvPicPr>
        <p:blipFill>
          <a:blip r:embed="rId1"/>
          <a:stretch/>
        </p:blipFill>
        <p:spPr>
          <a:xfrm>
            <a:off x="12985200" y="9804960"/>
            <a:ext cx="6328440" cy="963360"/>
          </a:xfrm>
          <a:prstGeom prst="rect">
            <a:avLst/>
          </a:prstGeom>
          <a:ln>
            <a:noFill/>
          </a:ln>
        </p:spPr>
      </p:pic>
      <p:pic>
        <p:nvPicPr>
          <p:cNvPr id="298" name="Picture 2" descr=""/>
          <p:cNvPicPr/>
          <p:nvPr/>
        </p:nvPicPr>
        <p:blipFill>
          <a:blip r:embed="rId2"/>
          <a:stretch/>
        </p:blipFill>
        <p:spPr>
          <a:xfrm>
            <a:off x="2396520" y="928080"/>
            <a:ext cx="6279840" cy="5884920"/>
          </a:xfrm>
          <a:prstGeom prst="rect">
            <a:avLst/>
          </a:prstGeom>
          <a:ln>
            <a:noFill/>
          </a:ln>
        </p:spPr>
      </p:pic>
      <p:sp>
        <p:nvSpPr>
          <p:cNvPr id="299" name="CustomShape 4"/>
          <p:cNvSpPr/>
          <p:nvPr/>
        </p:nvSpPr>
        <p:spPr>
          <a:xfrm>
            <a:off x="110520" y="44640"/>
            <a:ext cx="4571640" cy="201060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Most likely transmission paths according to the model. High betweenness centrality of Greater Poland counties and high clusterization of Kujawy/Masovia region  could indicate the most important prevention directions.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pic>
        <p:nvPicPr>
          <p:cNvPr id="300" name="Picture 2" descr=""/>
          <p:cNvPicPr/>
          <p:nvPr/>
        </p:nvPicPr>
        <p:blipFill>
          <a:blip r:embed="rId3"/>
          <a:stretch/>
        </p:blipFill>
        <p:spPr>
          <a:xfrm>
            <a:off x="179640" y="2414160"/>
            <a:ext cx="2703600" cy="643680"/>
          </a:xfrm>
          <a:prstGeom prst="rect">
            <a:avLst/>
          </a:prstGeom>
          <a:ln>
            <a:noFill/>
          </a:ln>
        </p:spPr>
      </p:pic>
      <p:pic>
        <p:nvPicPr>
          <p:cNvPr id="301" name="Picture 5" descr=""/>
          <p:cNvPicPr/>
          <p:nvPr/>
        </p:nvPicPr>
        <p:blipFill>
          <a:blip r:embed="rId4"/>
          <a:stretch/>
        </p:blipFill>
        <p:spPr>
          <a:xfrm>
            <a:off x="179640" y="2043360"/>
            <a:ext cx="2403000" cy="2804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303"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304"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Epidemiology</a:t>
            </a:r>
            <a:endParaRPr b="0" lang="pl-PL" sz="1800" spc="-1" strike="noStrike">
              <a:solidFill>
                <a:srgbClr val="000000"/>
              </a:solidFill>
              <a:uFill>
                <a:solidFill>
                  <a:srgbClr val="ffffff"/>
                </a:solidFill>
              </a:uFill>
              <a:latin typeface="Arial"/>
            </a:endParaRPr>
          </a:p>
        </p:txBody>
      </p:sp>
      <p:pic>
        <p:nvPicPr>
          <p:cNvPr id="305" name="" descr=""/>
          <p:cNvPicPr/>
          <p:nvPr/>
        </p:nvPicPr>
        <p:blipFill>
          <a:blip r:embed="rId1"/>
          <a:stretch/>
        </p:blipFill>
        <p:spPr>
          <a:xfrm>
            <a:off x="216000" y="1152000"/>
            <a:ext cx="4275000" cy="2952000"/>
          </a:xfrm>
          <a:prstGeom prst="rect">
            <a:avLst/>
          </a:prstGeom>
          <a:ln>
            <a:noFill/>
          </a:ln>
        </p:spPr>
      </p:pic>
      <p:pic>
        <p:nvPicPr>
          <p:cNvPr id="306" name="" descr=""/>
          <p:cNvPicPr/>
          <p:nvPr/>
        </p:nvPicPr>
        <p:blipFill>
          <a:blip r:embed="rId2"/>
          <a:stretch/>
        </p:blipFill>
        <p:spPr>
          <a:xfrm>
            <a:off x="4464000" y="1031760"/>
            <a:ext cx="4411080" cy="35042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67"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68" name="CustomShape 3"/>
          <p:cNvSpPr/>
          <p:nvPr/>
        </p:nvSpPr>
        <p:spPr>
          <a:xfrm>
            <a:off x="522000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Consequences of ASF in Poland (only)</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169" name="CustomShape 4"/>
          <p:cNvSpPr/>
          <p:nvPr/>
        </p:nvSpPr>
        <p:spPr>
          <a:xfrm>
            <a:off x="705240" y="1074600"/>
            <a:ext cx="8111880" cy="4869000"/>
          </a:xfrm>
          <a:prstGeom prst="rect">
            <a:avLst/>
          </a:prstGeom>
          <a:noFill/>
          <a:ln>
            <a:noFill/>
          </a:ln>
        </p:spPr>
        <p:style>
          <a:lnRef idx="0"/>
          <a:fillRef idx="0"/>
          <a:effectRef idx="0"/>
          <a:fontRef idx="minor"/>
        </p:style>
      </p:sp>
      <p:sp>
        <p:nvSpPr>
          <p:cNvPr id="170" name="CustomShape 5"/>
          <p:cNvSpPr/>
          <p:nvPr/>
        </p:nvSpPr>
        <p:spPr>
          <a:xfrm>
            <a:off x="611640" y="225720"/>
            <a:ext cx="7344360" cy="61254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Introduction – 2014</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Due to restrictions ~90% (~30000) of farms in affected areas of Poland (June 2017) stopped pig production or were banned</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Ban for export of pork to many countries</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Reduction of pigs heads from 14 millions in 2013 to 11 millions in 2016</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400" spc="-1" strike="noStrike">
                <a:solidFill>
                  <a:srgbClr val="000000"/>
                </a:solidFill>
                <a:uFill>
                  <a:solidFill>
                    <a:srgbClr val="ffffff"/>
                  </a:solidFill>
                </a:uFill>
                <a:latin typeface="Calibri"/>
                <a:ea typeface="Microsoft YaHei"/>
              </a:rPr>
              <a:t>Costs to National Economy &gt;100 millions EUR annually  </a:t>
            </a: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endParaRPr b="0" lang="pl-PL" sz="2400" spc="-1" strike="noStrike">
              <a:solidFill>
                <a:srgbClr val="000000"/>
              </a:solidFill>
              <a:uFill>
                <a:solidFill>
                  <a:srgbClr val="ffffff"/>
                </a:solidFill>
              </a:uFill>
              <a:latin typeface="Arial"/>
            </a:endParaRPr>
          </a:p>
          <a:p>
            <a:pPr>
              <a:lnSpc>
                <a:spcPct val="100000"/>
              </a:lnSpc>
            </a:pPr>
            <a:r>
              <a:rPr b="0" lang="pl-PL" sz="1800" spc="-1" strike="noStrike">
                <a:solidFill>
                  <a:srgbClr val="000000"/>
                </a:solidFill>
                <a:uFill>
                  <a:solidFill>
                    <a:srgbClr val="ffffff"/>
                  </a:solidFill>
                </a:uFill>
                <a:latin typeface="Calibri"/>
                <a:ea typeface="Microsoft YaHei"/>
              </a:rPr>
              <a:t> </a:t>
            </a:r>
            <a:endParaRPr b="0" lang="pl-PL" sz="1800" spc="-1" strike="noStrike">
              <a:solidFill>
                <a:srgbClr val="000000"/>
              </a:solidFill>
              <a:uFill>
                <a:solidFill>
                  <a:srgbClr val="ffffff"/>
                </a:solidFill>
              </a:uFill>
              <a:latin typeface="Arial"/>
            </a:endParaRPr>
          </a:p>
        </p:txBody>
      </p:sp>
      <p:pic>
        <p:nvPicPr>
          <p:cNvPr id="171" name="Picture 2" descr=""/>
          <p:cNvPicPr/>
          <p:nvPr/>
        </p:nvPicPr>
        <p:blipFill>
          <a:blip r:embed="rId1"/>
          <a:stretch/>
        </p:blipFill>
        <p:spPr>
          <a:xfrm>
            <a:off x="3839760" y="5589360"/>
            <a:ext cx="5078160" cy="1267920"/>
          </a:xfrm>
          <a:prstGeom prst="rect">
            <a:avLst/>
          </a:prstGeom>
          <a:ln>
            <a:noFill/>
          </a:ln>
        </p:spPr>
      </p:pic>
      <p:pic>
        <p:nvPicPr>
          <p:cNvPr id="172" name="Picture 2" descr=""/>
          <p:cNvPicPr/>
          <p:nvPr/>
        </p:nvPicPr>
        <p:blipFill>
          <a:blip r:embed="rId2"/>
          <a:stretch/>
        </p:blipFill>
        <p:spPr>
          <a:xfrm>
            <a:off x="179640" y="4725000"/>
            <a:ext cx="3416040" cy="21326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74"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75"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Epidemiology</a:t>
            </a:r>
            <a:endParaRPr b="0" lang="pl-PL" sz="1800" spc="-1" strike="noStrike">
              <a:solidFill>
                <a:srgbClr val="000000"/>
              </a:solidFill>
              <a:uFill>
                <a:solidFill>
                  <a:srgbClr val="ffffff"/>
                </a:solidFill>
              </a:uFill>
              <a:latin typeface="Arial"/>
            </a:endParaRPr>
          </a:p>
        </p:txBody>
      </p:sp>
      <p:sp>
        <p:nvSpPr>
          <p:cNvPr id="176" name="CustomShape 4"/>
          <p:cNvSpPr/>
          <p:nvPr/>
        </p:nvSpPr>
        <p:spPr>
          <a:xfrm>
            <a:off x="683640" y="1052640"/>
            <a:ext cx="7848360" cy="56361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The disease affects domestic pigs (</a:t>
            </a:r>
            <a:r>
              <a:rPr b="0" i="1" lang="pl-PL" sz="2800" spc="-1" strike="noStrike">
                <a:solidFill>
                  <a:srgbClr val="000000"/>
                </a:solidFill>
                <a:uFill>
                  <a:solidFill>
                    <a:srgbClr val="ffffff"/>
                  </a:solidFill>
                </a:uFill>
                <a:latin typeface="Arial"/>
                <a:ea typeface="DejaVu Sans"/>
              </a:rPr>
              <a:t>Sus scrofa domesticus</a:t>
            </a:r>
            <a:r>
              <a:rPr b="0" lang="pl-PL" sz="2800" spc="-1" strike="noStrike">
                <a:solidFill>
                  <a:srgbClr val="000000"/>
                </a:solidFill>
                <a:uFill>
                  <a:solidFill>
                    <a:srgbClr val="ffffff"/>
                  </a:solidFill>
                </a:uFill>
                <a:latin typeface="Arial"/>
                <a:ea typeface="DejaVu Sans"/>
              </a:rPr>
              <a:t>) and Eurasian wild boars (</a:t>
            </a:r>
            <a:r>
              <a:rPr b="0" i="1" lang="pl-PL" sz="2800" spc="-1" strike="noStrike">
                <a:solidFill>
                  <a:srgbClr val="000000"/>
                </a:solidFill>
                <a:uFill>
                  <a:solidFill>
                    <a:srgbClr val="ffffff"/>
                  </a:solidFill>
                </a:uFill>
                <a:latin typeface="Arial"/>
                <a:ea typeface="DejaVu Sans"/>
              </a:rPr>
              <a:t>Sus scrofa ferus</a:t>
            </a:r>
            <a:r>
              <a:rPr b="0" lang="pl-PL" sz="2800" spc="-1" strike="noStrike">
                <a:solidFill>
                  <a:srgbClr val="000000"/>
                </a:solidFill>
                <a:uFill>
                  <a:solidFill>
                    <a:srgbClr val="ffffff"/>
                  </a:solidFill>
                </a:uFill>
                <a:latin typeface="Arial"/>
                <a:ea typeface="DejaVu Sans"/>
              </a:rPr>
              <a:t>) as well as feral pigs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Acute (animals die before producing antibodies) /subacute (animals die before showing specific clinical symptoms) forms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neutralizing antibodies</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vaccine</a:t>
            </a:r>
            <a:endParaRPr b="0" lang="pl-PL" sz="2800" spc="-1" strike="noStrike">
              <a:solidFill>
                <a:srgbClr val="000000"/>
              </a:solidFill>
              <a:uFill>
                <a:solidFill>
                  <a:srgbClr val="ffffff"/>
                </a:solidFill>
              </a:uFill>
              <a:latin typeface="Arial"/>
            </a:endParaRPr>
          </a:p>
          <a:p>
            <a:pPr>
              <a:lnSpc>
                <a:spcPct val="100000"/>
              </a:lnSpc>
            </a:pPr>
            <a:endParaRPr b="0" lang="pl-PL" sz="2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2800" spc="-1" strike="noStrike">
                <a:solidFill>
                  <a:srgbClr val="000000"/>
                </a:solidFill>
                <a:uFill>
                  <a:solidFill>
                    <a:srgbClr val="ffffff"/>
                  </a:solidFill>
                </a:uFill>
                <a:latin typeface="Arial"/>
                <a:ea typeface="DejaVu Sans"/>
              </a:rPr>
              <a:t>No treatment</a:t>
            </a:r>
            <a:endParaRPr b="0" lang="pl-PL" sz="2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78"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79"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Aetiology</a:t>
            </a:r>
            <a:endParaRPr b="0" lang="pl-PL" sz="1800" spc="-1" strike="noStrike">
              <a:solidFill>
                <a:srgbClr val="000000"/>
              </a:solidFill>
              <a:uFill>
                <a:solidFill>
                  <a:srgbClr val="ffffff"/>
                </a:solidFill>
              </a:uFill>
              <a:latin typeface="Arial"/>
            </a:endParaRPr>
          </a:p>
        </p:txBody>
      </p:sp>
      <p:sp>
        <p:nvSpPr>
          <p:cNvPr id="180" name="CustomShape 4"/>
          <p:cNvSpPr/>
          <p:nvPr/>
        </p:nvSpPr>
        <p:spPr>
          <a:xfrm>
            <a:off x="179640" y="225720"/>
            <a:ext cx="8270280" cy="6948360"/>
          </a:xfrm>
          <a:prstGeom prst="rect">
            <a:avLst/>
          </a:prstGeom>
          <a:noFill/>
          <a:ln>
            <a:noFill/>
          </a:ln>
        </p:spPr>
        <p:style>
          <a:lnRef idx="0"/>
          <a:fillRef idx="0"/>
          <a:effectRef idx="0"/>
          <a:fontRef idx="minor"/>
        </p:style>
        <p:txBody>
          <a:bodyPr lIns="90000" rIns="90000" tIns="45000" bIns="45000"/>
          <a:p>
            <a:pPr>
              <a:lnSpc>
                <a:spcPct val="100000"/>
              </a:lnSpc>
            </a:pPr>
            <a:r>
              <a:rPr b="1" lang="pl-PL" sz="1800" spc="-1" strike="noStrike">
                <a:solidFill>
                  <a:srgbClr val="000000"/>
                </a:solidFill>
                <a:uFill>
                  <a:solidFill>
                    <a:srgbClr val="ffffff"/>
                  </a:solidFill>
                </a:uFill>
                <a:latin typeface="Arial"/>
                <a:ea typeface="DejaVu Sans"/>
              </a:rPr>
              <a:t>Infectious materials: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blood</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nosal swabs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rectal swabs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vaginal</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r>
              <a:rPr b="1" lang="pl-PL" sz="1800" spc="-1" strike="noStrike">
                <a:solidFill>
                  <a:srgbClr val="000000"/>
                </a:solidFill>
                <a:uFill>
                  <a:solidFill>
                    <a:srgbClr val="ffffff"/>
                  </a:solidFill>
                </a:uFill>
                <a:latin typeface="Arial"/>
                <a:ea typeface="DejaVu Sans"/>
              </a:rPr>
              <a:t>Routes:</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S as Swine and WB as Wild Boar both </a:t>
            </a:r>
            <a:r>
              <a:rPr b="1" lang="pl-PL" sz="1800" spc="-1" strike="noStrike">
                <a:solidFill>
                  <a:srgbClr val="000000"/>
                </a:solidFill>
                <a:uFill>
                  <a:solidFill>
                    <a:srgbClr val="ffffff"/>
                  </a:solidFill>
                </a:uFill>
                <a:latin typeface="Arial"/>
                <a:ea typeface="DejaVu Sans"/>
              </a:rPr>
              <a:t>nose-nose </a:t>
            </a:r>
            <a:r>
              <a:rPr b="0" lang="pl-PL" sz="1800" spc="-1" strike="noStrike">
                <a:solidFill>
                  <a:srgbClr val="000000"/>
                </a:solidFill>
                <a:uFill>
                  <a:solidFill>
                    <a:srgbClr val="ffffff"/>
                  </a:solidFill>
                </a:uFill>
                <a:latin typeface="Arial"/>
                <a:ea typeface="DejaVu Sans"/>
              </a:rPr>
              <a:t>and S airborne/droplet in farm</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1" lang="pl-PL" sz="1800" spc="-1" strike="noStrike">
                <a:solidFill>
                  <a:srgbClr val="000000"/>
                </a:solidFill>
                <a:uFill>
                  <a:solidFill>
                    <a:srgbClr val="ffffff"/>
                  </a:solidFill>
                </a:uFill>
                <a:latin typeface="Arial"/>
                <a:ea typeface="DejaVu Sans"/>
              </a:rPr>
              <a:t>Feeding on carcases </a:t>
            </a:r>
            <a:r>
              <a:rPr b="0" lang="pl-PL" sz="1800" spc="-1" strike="noStrike">
                <a:solidFill>
                  <a:srgbClr val="000000"/>
                </a:solidFill>
                <a:uFill>
                  <a:solidFill>
                    <a:srgbClr val="ffffff"/>
                  </a:solidFill>
                </a:uFill>
                <a:latin typeface="Arial"/>
                <a:ea typeface="DejaVu Sans"/>
              </a:rPr>
              <a:t>(S, but WB are not showing cannibalism in normal situation)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Meat rest-overs and faecal-oral (S-WB via human and S-S via human)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Formites and contaminated environment (S directly of indirectly via human)</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Pork supply chain (S-S via human)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pic>
        <p:nvPicPr>
          <p:cNvPr id="181" name="Picture 3" descr=""/>
          <p:cNvPicPr/>
          <p:nvPr/>
        </p:nvPicPr>
        <p:blipFill>
          <a:blip r:embed="rId1"/>
          <a:stretch/>
        </p:blipFill>
        <p:spPr>
          <a:xfrm>
            <a:off x="3416760" y="908640"/>
            <a:ext cx="5187240" cy="2599920"/>
          </a:xfrm>
          <a:prstGeom prst="rect">
            <a:avLst/>
          </a:prstGeom>
          <a:ln>
            <a:noFill/>
          </a:ln>
        </p:spPr>
      </p:pic>
      <p:pic>
        <p:nvPicPr>
          <p:cNvPr id="182" name="Picture 2" descr=""/>
          <p:cNvPicPr/>
          <p:nvPr/>
        </p:nvPicPr>
        <p:blipFill>
          <a:blip r:embed="rId2"/>
          <a:stretch/>
        </p:blipFill>
        <p:spPr>
          <a:xfrm>
            <a:off x="2699640" y="40320"/>
            <a:ext cx="2095560" cy="15836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184"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185"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Pathogenesis</a:t>
            </a:r>
            <a:endParaRPr b="0" lang="pl-PL" sz="1800" spc="-1" strike="noStrike">
              <a:solidFill>
                <a:srgbClr val="000000"/>
              </a:solidFill>
              <a:uFill>
                <a:solidFill>
                  <a:srgbClr val="ffffff"/>
                </a:solidFill>
              </a:uFill>
              <a:latin typeface="Arial"/>
            </a:endParaRPr>
          </a:p>
        </p:txBody>
      </p:sp>
      <p:sp>
        <p:nvSpPr>
          <p:cNvPr id="186" name="CustomShape 4"/>
          <p:cNvSpPr/>
          <p:nvPr/>
        </p:nvSpPr>
        <p:spPr>
          <a:xfrm>
            <a:off x="179640" y="846720"/>
            <a:ext cx="8640720" cy="255924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African swine fever (ASF) is one of the most complex diseases affecting livestock. </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187" name="CustomShape 5"/>
          <p:cNvSpPr/>
          <p:nvPr/>
        </p:nvSpPr>
        <p:spPr>
          <a:xfrm>
            <a:off x="107640" y="5229360"/>
            <a:ext cx="8280720" cy="3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188" name="CustomShape 6"/>
          <p:cNvSpPr/>
          <p:nvPr/>
        </p:nvSpPr>
        <p:spPr>
          <a:xfrm>
            <a:off x="1763640" y="5380200"/>
            <a:ext cx="13532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Exposed</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E</a:t>
            </a:r>
            <a:endParaRPr b="0" lang="pl-PL" sz="1800" spc="-1" strike="noStrike">
              <a:solidFill>
                <a:srgbClr val="000000"/>
              </a:solidFill>
              <a:uFill>
                <a:solidFill>
                  <a:srgbClr val="ffffff"/>
                </a:solidFill>
              </a:uFill>
              <a:latin typeface="Arial"/>
            </a:endParaRPr>
          </a:p>
        </p:txBody>
      </p:sp>
      <p:sp>
        <p:nvSpPr>
          <p:cNvPr id="189" name="CustomShape 7"/>
          <p:cNvSpPr/>
          <p:nvPr/>
        </p:nvSpPr>
        <p:spPr>
          <a:xfrm>
            <a:off x="3044880" y="4653000"/>
            <a:ext cx="1182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2-13 days</a:t>
            </a:r>
            <a:endParaRPr b="0" lang="pl-PL" sz="1800" spc="-1" strike="noStrike">
              <a:solidFill>
                <a:srgbClr val="000000"/>
              </a:solidFill>
              <a:uFill>
                <a:solidFill>
                  <a:srgbClr val="ffffff"/>
                </a:solidFill>
              </a:uFill>
              <a:latin typeface="Arial"/>
            </a:endParaRPr>
          </a:p>
        </p:txBody>
      </p:sp>
      <p:sp>
        <p:nvSpPr>
          <p:cNvPr id="190" name="CustomShape 8"/>
          <p:cNvSpPr/>
          <p:nvPr/>
        </p:nvSpPr>
        <p:spPr>
          <a:xfrm>
            <a:off x="179640" y="5380200"/>
            <a:ext cx="14396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Susceptible</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S</a:t>
            </a:r>
            <a:endParaRPr b="0" lang="pl-PL" sz="1800" spc="-1" strike="noStrike">
              <a:solidFill>
                <a:srgbClr val="000000"/>
              </a:solidFill>
              <a:uFill>
                <a:solidFill>
                  <a:srgbClr val="ffffff"/>
                </a:solidFill>
              </a:uFill>
              <a:latin typeface="Arial"/>
            </a:endParaRPr>
          </a:p>
        </p:txBody>
      </p:sp>
      <p:sp>
        <p:nvSpPr>
          <p:cNvPr id="191" name="CustomShape 9"/>
          <p:cNvSpPr/>
          <p:nvPr/>
        </p:nvSpPr>
        <p:spPr>
          <a:xfrm>
            <a:off x="4403160" y="5359320"/>
            <a:ext cx="135324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Infectious</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I</a:t>
            </a:r>
            <a:endParaRPr b="0" lang="pl-PL" sz="1800" spc="-1" strike="noStrike">
              <a:solidFill>
                <a:srgbClr val="000000"/>
              </a:solidFill>
              <a:uFill>
                <a:solidFill>
                  <a:srgbClr val="ffffff"/>
                </a:solidFill>
              </a:uFill>
              <a:latin typeface="Arial"/>
            </a:endParaRPr>
          </a:p>
        </p:txBody>
      </p:sp>
      <p:sp>
        <p:nvSpPr>
          <p:cNvPr id="192" name="CustomShape 10"/>
          <p:cNvSpPr/>
          <p:nvPr/>
        </p:nvSpPr>
        <p:spPr>
          <a:xfrm>
            <a:off x="6228360" y="5359320"/>
            <a:ext cx="1944000" cy="71964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Death/Detection</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D</a:t>
            </a:r>
            <a:endParaRPr b="0" lang="pl-PL" sz="1800" spc="-1" strike="noStrike">
              <a:solidFill>
                <a:srgbClr val="000000"/>
              </a:solidFill>
              <a:uFill>
                <a:solidFill>
                  <a:srgbClr val="ffffff"/>
                </a:solidFill>
              </a:uFill>
              <a:latin typeface="Arial"/>
            </a:endParaRPr>
          </a:p>
        </p:txBody>
      </p:sp>
      <p:sp>
        <p:nvSpPr>
          <p:cNvPr id="193" name="Line 11"/>
          <p:cNvSpPr/>
          <p:nvPr/>
        </p:nvSpPr>
        <p:spPr>
          <a:xfrm flipV="1">
            <a:off x="2339640" y="3645000"/>
            <a:ext cx="360" cy="1584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4" name="Line 12"/>
          <p:cNvSpPr/>
          <p:nvPr/>
        </p:nvSpPr>
        <p:spPr>
          <a:xfrm flipH="1" flipV="1">
            <a:off x="4932000" y="3203640"/>
            <a:ext cx="8640" cy="2025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5" name="Line 13"/>
          <p:cNvSpPr/>
          <p:nvPr/>
        </p:nvSpPr>
        <p:spPr>
          <a:xfrm flipV="1">
            <a:off x="5580000" y="4293000"/>
            <a:ext cx="7560" cy="936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96" name="CustomShape 14"/>
          <p:cNvSpPr/>
          <p:nvPr/>
        </p:nvSpPr>
        <p:spPr>
          <a:xfrm>
            <a:off x="1628280" y="2998800"/>
            <a:ext cx="143676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Exposure </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or ?Infection</a:t>
            </a:r>
            <a:endParaRPr b="0" lang="pl-PL" sz="1800" spc="-1" strike="noStrike">
              <a:solidFill>
                <a:srgbClr val="000000"/>
              </a:solidFill>
              <a:uFill>
                <a:solidFill>
                  <a:srgbClr val="ffffff"/>
                </a:solidFill>
              </a:uFill>
              <a:latin typeface="Arial"/>
            </a:endParaRPr>
          </a:p>
        </p:txBody>
      </p:sp>
      <p:sp>
        <p:nvSpPr>
          <p:cNvPr id="197" name="CustomShape 15"/>
          <p:cNvSpPr/>
          <p:nvPr/>
        </p:nvSpPr>
        <p:spPr>
          <a:xfrm>
            <a:off x="4457160" y="2834640"/>
            <a:ext cx="949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Viremia</a:t>
            </a:r>
            <a:endParaRPr b="0" lang="pl-PL" sz="1800" spc="-1" strike="noStrike">
              <a:solidFill>
                <a:srgbClr val="000000"/>
              </a:solidFill>
              <a:uFill>
                <a:solidFill>
                  <a:srgbClr val="ffffff"/>
                </a:solidFill>
              </a:uFill>
              <a:latin typeface="Arial"/>
            </a:endParaRPr>
          </a:p>
        </p:txBody>
      </p:sp>
      <p:sp>
        <p:nvSpPr>
          <p:cNvPr id="198" name="CustomShape 16"/>
          <p:cNvSpPr/>
          <p:nvPr/>
        </p:nvSpPr>
        <p:spPr>
          <a:xfrm>
            <a:off x="4865040" y="4558320"/>
            <a:ext cx="7268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0-2</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 </a:t>
            </a:r>
            <a:r>
              <a:rPr b="0" lang="pl-PL" sz="1800" spc="-1" strike="noStrike">
                <a:solidFill>
                  <a:srgbClr val="000000"/>
                </a:solidFill>
                <a:uFill>
                  <a:solidFill>
                    <a:srgbClr val="ffffff"/>
                  </a:solidFill>
                </a:uFill>
                <a:latin typeface="Arial"/>
                <a:ea typeface="DejaVu Sans"/>
              </a:rPr>
              <a:t>days</a:t>
            </a:r>
            <a:endParaRPr b="0" lang="pl-PL" sz="1800" spc="-1" strike="noStrike">
              <a:solidFill>
                <a:srgbClr val="000000"/>
              </a:solidFill>
              <a:uFill>
                <a:solidFill>
                  <a:srgbClr val="ffffff"/>
                </a:solidFill>
              </a:uFill>
              <a:latin typeface="Arial"/>
            </a:endParaRPr>
          </a:p>
        </p:txBody>
      </p:sp>
      <p:sp>
        <p:nvSpPr>
          <p:cNvPr id="199" name="CustomShape 17"/>
          <p:cNvSpPr/>
          <p:nvPr/>
        </p:nvSpPr>
        <p:spPr>
          <a:xfrm>
            <a:off x="5098320" y="3646800"/>
            <a:ext cx="97812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Clinical </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signs</a:t>
            </a:r>
            <a:endParaRPr b="0" lang="pl-PL" sz="1800" spc="-1" strike="noStrike">
              <a:solidFill>
                <a:srgbClr val="000000"/>
              </a:solidFill>
              <a:uFill>
                <a:solidFill>
                  <a:srgbClr val="ffffff"/>
                </a:solidFill>
              </a:uFill>
              <a:latin typeface="Arial"/>
            </a:endParaRPr>
          </a:p>
        </p:txBody>
      </p:sp>
      <p:sp>
        <p:nvSpPr>
          <p:cNvPr id="200" name="Line 18"/>
          <p:cNvSpPr/>
          <p:nvPr/>
        </p:nvSpPr>
        <p:spPr>
          <a:xfrm flipV="1">
            <a:off x="7200000" y="4293000"/>
            <a:ext cx="7920" cy="936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01" name="CustomShape 19"/>
          <p:cNvSpPr/>
          <p:nvPr/>
        </p:nvSpPr>
        <p:spPr>
          <a:xfrm>
            <a:off x="6016320" y="4514760"/>
            <a:ext cx="7268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1-3</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000000"/>
                </a:solidFill>
                <a:uFill>
                  <a:solidFill>
                    <a:srgbClr val="ffffff"/>
                  </a:solidFill>
                </a:uFill>
                <a:latin typeface="Arial"/>
                <a:ea typeface="DejaVu Sans"/>
              </a:rPr>
              <a:t> </a:t>
            </a:r>
            <a:r>
              <a:rPr b="0" lang="pl-PL" sz="1800" spc="-1" strike="noStrike">
                <a:solidFill>
                  <a:srgbClr val="000000"/>
                </a:solidFill>
                <a:uFill>
                  <a:solidFill>
                    <a:srgbClr val="ffffff"/>
                  </a:solidFill>
                </a:uFill>
                <a:latin typeface="Arial"/>
                <a:ea typeface="DejaVu Sans"/>
              </a:rPr>
              <a:t>days</a:t>
            </a:r>
            <a:endParaRPr b="0" lang="pl-PL" sz="1800" spc="-1" strike="noStrike">
              <a:solidFill>
                <a:srgbClr val="000000"/>
              </a:solidFill>
              <a:uFill>
                <a:solidFill>
                  <a:srgbClr val="ffffff"/>
                </a:solidFill>
              </a:uFill>
              <a:latin typeface="Arial"/>
            </a:endParaRPr>
          </a:p>
        </p:txBody>
      </p:sp>
      <p:sp>
        <p:nvSpPr>
          <p:cNvPr id="202" name="CustomShape 20"/>
          <p:cNvSpPr/>
          <p:nvPr/>
        </p:nvSpPr>
        <p:spPr>
          <a:xfrm>
            <a:off x="6805440" y="3646800"/>
            <a:ext cx="7891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pl-PL" sz="1800" spc="-1" strike="noStrike">
                <a:solidFill>
                  <a:srgbClr val="000000"/>
                </a:solidFill>
                <a:uFill>
                  <a:solidFill>
                    <a:srgbClr val="ffffff"/>
                  </a:solidFill>
                </a:uFill>
                <a:latin typeface="Arial"/>
                <a:ea typeface="DejaVu Sans"/>
              </a:rPr>
              <a:t>Death</a:t>
            </a:r>
            <a:endParaRPr b="0" lang="pl-PL" sz="1800" spc="-1" strike="noStrike">
              <a:solidFill>
                <a:srgbClr val="000000"/>
              </a:solidFill>
              <a:uFill>
                <a:solidFill>
                  <a:srgbClr val="ffffff"/>
                </a:solidFill>
              </a:uFill>
              <a:latin typeface="Arial"/>
            </a:endParaRPr>
          </a:p>
        </p:txBody>
      </p:sp>
      <p:sp>
        <p:nvSpPr>
          <p:cNvPr id="203" name="CustomShape 21"/>
          <p:cNvSpPr/>
          <p:nvPr/>
        </p:nvSpPr>
        <p:spPr>
          <a:xfrm>
            <a:off x="2555640" y="3646800"/>
            <a:ext cx="2030040" cy="9122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pl-PL" sz="1800" spc="-1" strike="noStrike">
                <a:solidFill>
                  <a:srgbClr val="ffffff"/>
                </a:solidFill>
                <a:uFill>
                  <a:solidFill>
                    <a:srgbClr val="ffffff"/>
                  </a:solidFill>
                </a:uFill>
                <a:latin typeface="Arial"/>
                <a:ea typeface="DejaVu Sans"/>
              </a:rPr>
              <a:t>Transmission</a:t>
            </a:r>
            <a:endParaRPr b="0" lang="pl-PL" sz="1800" spc="-1" strike="noStrike">
              <a:solidFill>
                <a:srgbClr val="000000"/>
              </a:solidFill>
              <a:uFill>
                <a:solidFill>
                  <a:srgbClr val="ffffff"/>
                </a:solidFill>
              </a:uFill>
              <a:latin typeface="Arial"/>
            </a:endParaRPr>
          </a:p>
          <a:p>
            <a:pPr algn="ctr">
              <a:lnSpc>
                <a:spcPct val="100000"/>
              </a:lnSpc>
            </a:pPr>
            <a:r>
              <a:rPr b="0" lang="pl-PL" sz="1800" spc="-1" strike="noStrike">
                <a:solidFill>
                  <a:srgbClr val="ffffff"/>
                </a:solidFill>
                <a:uFill>
                  <a:solidFill>
                    <a:srgbClr val="ffffff"/>
                  </a:solidFill>
                </a:uFill>
                <a:latin typeface="Arial"/>
                <a:ea typeface="DejaVu Sans"/>
              </a:rPr>
              <a:t>Dynamics</a:t>
            </a:r>
            <a:endParaRPr b="0" lang="pl-PL" sz="1800" spc="-1" strike="noStrike">
              <a:solidFill>
                <a:srgbClr val="000000"/>
              </a:solidFill>
              <a:uFill>
                <a:solidFill>
                  <a:srgbClr val="ffffff"/>
                </a:solidFill>
              </a:uFill>
              <a:latin typeface="Arial"/>
            </a:endParaRPr>
          </a:p>
        </p:txBody>
      </p:sp>
      <p:pic>
        <p:nvPicPr>
          <p:cNvPr id="204" name="Picture 2" descr=""/>
          <p:cNvPicPr/>
          <p:nvPr/>
        </p:nvPicPr>
        <p:blipFill>
          <a:blip r:embed="rId1"/>
          <a:stretch/>
        </p:blipFill>
        <p:spPr>
          <a:xfrm>
            <a:off x="2266560" y="1348920"/>
            <a:ext cx="2962080" cy="1580760"/>
          </a:xfrm>
          <a:prstGeom prst="rect">
            <a:avLst/>
          </a:prstGeom>
          <a:ln>
            <a:noFill/>
          </a:ln>
        </p:spPr>
      </p:pic>
      <p:sp>
        <p:nvSpPr>
          <p:cNvPr id="205" name="CustomShape 22"/>
          <p:cNvSpPr/>
          <p:nvPr/>
        </p:nvSpPr>
        <p:spPr>
          <a:xfrm>
            <a:off x="5391360" y="6350760"/>
            <a:ext cx="3416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Less than 1-2% WB can survive</a:t>
            </a:r>
            <a:endParaRPr b="0" lang="pl-PL"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07"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08"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Anthropic Risk </a:t>
            </a:r>
            <a:endParaRPr b="0" lang="pl-PL" sz="1800" spc="-1" strike="noStrike">
              <a:solidFill>
                <a:srgbClr val="000000"/>
              </a:solidFill>
              <a:uFill>
                <a:solidFill>
                  <a:srgbClr val="ffffff"/>
                </a:solidFill>
              </a:uFill>
              <a:latin typeface="Arial"/>
            </a:endParaRPr>
          </a:p>
        </p:txBody>
      </p:sp>
      <p:pic>
        <p:nvPicPr>
          <p:cNvPr id="209" name="Picture 2" descr=""/>
          <p:cNvPicPr/>
          <p:nvPr/>
        </p:nvPicPr>
        <p:blipFill>
          <a:blip r:embed="rId1"/>
          <a:stretch/>
        </p:blipFill>
        <p:spPr>
          <a:xfrm>
            <a:off x="2808000" y="1008000"/>
            <a:ext cx="5997240" cy="5567040"/>
          </a:xfrm>
          <a:prstGeom prst="rect">
            <a:avLst/>
          </a:prstGeom>
          <a:ln>
            <a:noFill/>
          </a:ln>
        </p:spPr>
      </p:pic>
      <p:pic>
        <p:nvPicPr>
          <p:cNvPr id="210" name="Picture 5" descr=""/>
          <p:cNvPicPr/>
          <p:nvPr/>
        </p:nvPicPr>
        <p:blipFill>
          <a:blip r:embed="rId2"/>
          <a:stretch/>
        </p:blipFill>
        <p:spPr>
          <a:xfrm>
            <a:off x="7349040" y="2016000"/>
            <a:ext cx="674280" cy="394920"/>
          </a:xfrm>
          <a:prstGeom prst="rect">
            <a:avLst/>
          </a:prstGeom>
          <a:ln>
            <a:noFill/>
          </a:ln>
        </p:spPr>
      </p:pic>
      <p:sp>
        <p:nvSpPr>
          <p:cNvPr id="211" name="CustomShape 4"/>
          <p:cNvSpPr/>
          <p:nvPr/>
        </p:nvSpPr>
        <p:spPr>
          <a:xfrm rot="5400000">
            <a:off x="7482600" y="2487240"/>
            <a:ext cx="388800" cy="372600"/>
          </a:xfrm>
          <a:custGeom>
            <a:avLst/>
            <a:gdLst/>
            <a:ahLst/>
            <a:rect l="l" t="t" r="r" b="b"/>
            <a:pathLst>
              <a:path w="21600" h="21600">
                <a:moveTo>
                  <a:pt x="0" y="5400"/>
                </a:moveTo>
                <a:lnTo>
                  <a:pt x="11241" y="5400"/>
                </a:lnTo>
                <a:lnTo>
                  <a:pt x="11241" y="0"/>
                </a:lnTo>
                <a:lnTo>
                  <a:pt x="21600" y="10800"/>
                </a:lnTo>
                <a:lnTo>
                  <a:pt x="11241" y="21600"/>
                </a:lnTo>
                <a:lnTo>
                  <a:pt x="11241" y="16200"/>
                </a:lnTo>
                <a:lnTo>
                  <a:pt x="0" y="16200"/>
                </a:lnTo>
                <a:lnTo>
                  <a:pt x="0" y="5400"/>
                </a:lnTo>
                <a:close/>
              </a:path>
            </a:pathLst>
          </a:custGeom>
          <a:solidFill>
            <a:srgbClr val="ff0000"/>
          </a:solidFill>
          <a:ln>
            <a:noFill/>
          </a:ln>
        </p:spPr>
        <p:style>
          <a:lnRef idx="0"/>
          <a:fillRef idx="0"/>
          <a:effectRef idx="0"/>
          <a:fontRef idx="minor"/>
        </p:style>
      </p:sp>
      <p:pic>
        <p:nvPicPr>
          <p:cNvPr id="212" name="Picture 7" descr=""/>
          <p:cNvPicPr/>
          <p:nvPr/>
        </p:nvPicPr>
        <p:blipFill>
          <a:blip r:embed="rId3"/>
          <a:stretch/>
        </p:blipFill>
        <p:spPr>
          <a:xfrm>
            <a:off x="7436520" y="3000240"/>
            <a:ext cx="478800" cy="277200"/>
          </a:xfrm>
          <a:prstGeom prst="rect">
            <a:avLst/>
          </a:prstGeom>
          <a:ln>
            <a:noFill/>
          </a:ln>
        </p:spPr>
      </p:pic>
      <p:pic>
        <p:nvPicPr>
          <p:cNvPr id="213" name="Picture 4" descr=""/>
          <p:cNvPicPr/>
          <p:nvPr/>
        </p:nvPicPr>
        <p:blipFill>
          <a:blip r:embed="rId4"/>
          <a:stretch/>
        </p:blipFill>
        <p:spPr>
          <a:xfrm rot="20341200">
            <a:off x="4770000" y="4070520"/>
            <a:ext cx="736920" cy="642240"/>
          </a:xfrm>
          <a:prstGeom prst="rect">
            <a:avLst/>
          </a:prstGeom>
          <a:ln>
            <a:noFill/>
          </a:ln>
        </p:spPr>
      </p:pic>
      <p:pic>
        <p:nvPicPr>
          <p:cNvPr id="214" name="Picture 6" descr=""/>
          <p:cNvPicPr/>
          <p:nvPr/>
        </p:nvPicPr>
        <p:blipFill>
          <a:blip r:embed="rId5"/>
          <a:stretch/>
        </p:blipFill>
        <p:spPr>
          <a:xfrm>
            <a:off x="6033960" y="2863440"/>
            <a:ext cx="567720" cy="499680"/>
          </a:xfrm>
          <a:prstGeom prst="rect">
            <a:avLst/>
          </a:prstGeom>
          <a:ln>
            <a:noFill/>
          </a:ln>
        </p:spPr>
      </p:pic>
      <p:pic>
        <p:nvPicPr>
          <p:cNvPr id="215" name="Picture 10" descr=""/>
          <p:cNvPicPr/>
          <p:nvPr/>
        </p:nvPicPr>
        <p:blipFill>
          <a:blip r:embed="rId6"/>
          <a:stretch/>
        </p:blipFill>
        <p:spPr>
          <a:xfrm>
            <a:off x="4248000" y="3888000"/>
            <a:ext cx="553680" cy="421920"/>
          </a:xfrm>
          <a:prstGeom prst="rect">
            <a:avLst/>
          </a:prstGeom>
          <a:ln>
            <a:noFill/>
          </a:ln>
        </p:spPr>
      </p:pic>
      <p:sp>
        <p:nvSpPr>
          <p:cNvPr id="216" name="Line 5"/>
          <p:cNvSpPr/>
          <p:nvPr/>
        </p:nvSpPr>
        <p:spPr>
          <a:xfrm flipH="1">
            <a:off x="5522040" y="3277800"/>
            <a:ext cx="2016000" cy="877680"/>
          </a:xfrm>
          <a:prstGeom prst="line">
            <a:avLst/>
          </a:prstGeom>
          <a:ln>
            <a:tailEnd len="med" type="triangle" w="med"/>
          </a:ln>
        </p:spPr>
        <p:style>
          <a:lnRef idx="0"/>
          <a:fillRef idx="0"/>
          <a:effectRef idx="0"/>
          <a:fontRef idx="minor"/>
        </p:style>
      </p:sp>
      <p:sp>
        <p:nvSpPr>
          <p:cNvPr id="217" name="Line 6"/>
          <p:cNvSpPr/>
          <p:nvPr/>
        </p:nvSpPr>
        <p:spPr>
          <a:xfrm flipH="1" flipV="1">
            <a:off x="6458040" y="3147480"/>
            <a:ext cx="978480" cy="130320"/>
          </a:xfrm>
          <a:prstGeom prst="line">
            <a:avLst/>
          </a:prstGeom>
          <a:ln>
            <a:tailEnd len="med" type="triangle" w="med"/>
          </a:ln>
        </p:spPr>
        <p:style>
          <a:lnRef idx="0"/>
          <a:fillRef idx="0"/>
          <a:effectRef idx="0"/>
          <a:fontRef idx="minor"/>
        </p:style>
      </p:sp>
      <p:pic>
        <p:nvPicPr>
          <p:cNvPr id="218" name="Picture 13" descr=""/>
          <p:cNvPicPr/>
          <p:nvPr/>
        </p:nvPicPr>
        <p:blipFill>
          <a:blip r:embed="rId7"/>
          <a:stretch/>
        </p:blipFill>
        <p:spPr>
          <a:xfrm>
            <a:off x="251640" y="2457720"/>
            <a:ext cx="2412000" cy="2269440"/>
          </a:xfrm>
          <a:prstGeom prst="rect">
            <a:avLst/>
          </a:prstGeom>
          <a:ln w="22320">
            <a:solidFill>
              <a:srgbClr val="000000"/>
            </a:solidFill>
            <a:miter/>
          </a:ln>
        </p:spPr>
      </p:pic>
      <p:pic>
        <p:nvPicPr>
          <p:cNvPr id="219" name="Picture 183" descr=""/>
          <p:cNvPicPr/>
          <p:nvPr/>
        </p:nvPicPr>
        <p:blipFill>
          <a:blip r:embed="rId8"/>
          <a:stretch/>
        </p:blipFill>
        <p:spPr>
          <a:xfrm>
            <a:off x="251640" y="5313960"/>
            <a:ext cx="2735640" cy="1108080"/>
          </a:xfrm>
          <a:prstGeom prst="rect">
            <a:avLst/>
          </a:prstGeom>
          <a:ln>
            <a:noFill/>
          </a:ln>
        </p:spPr>
      </p:pic>
      <p:pic>
        <p:nvPicPr>
          <p:cNvPr id="220" name="Picture 2" descr=""/>
          <p:cNvPicPr/>
          <p:nvPr/>
        </p:nvPicPr>
        <p:blipFill>
          <a:blip r:embed="rId9"/>
          <a:stretch/>
        </p:blipFill>
        <p:spPr>
          <a:xfrm>
            <a:off x="251640" y="274680"/>
            <a:ext cx="2317680" cy="17136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22"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23"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Spatial –temporal spread</a:t>
            </a:r>
            <a:endParaRPr b="0" lang="pl-PL" sz="1800" spc="-1" strike="noStrike">
              <a:solidFill>
                <a:srgbClr val="000000"/>
              </a:solidFill>
              <a:uFill>
                <a:solidFill>
                  <a:srgbClr val="ffffff"/>
                </a:solidFill>
              </a:uFill>
              <a:latin typeface="Arial"/>
            </a:endParaRPr>
          </a:p>
        </p:txBody>
      </p:sp>
      <p:pic>
        <p:nvPicPr>
          <p:cNvPr id="224" name="Picture 2" descr=""/>
          <p:cNvPicPr/>
          <p:nvPr/>
        </p:nvPicPr>
        <p:blipFill>
          <a:blip r:embed="rId1"/>
          <a:stretch/>
        </p:blipFill>
        <p:spPr>
          <a:xfrm>
            <a:off x="41400" y="3335760"/>
            <a:ext cx="4388400" cy="3521160"/>
          </a:xfrm>
          <a:prstGeom prst="rect">
            <a:avLst/>
          </a:prstGeom>
          <a:ln>
            <a:noFill/>
          </a:ln>
        </p:spPr>
      </p:pic>
      <p:pic>
        <p:nvPicPr>
          <p:cNvPr id="225" name="Picture 3" descr=""/>
          <p:cNvPicPr/>
          <p:nvPr/>
        </p:nvPicPr>
        <p:blipFill>
          <a:blip r:embed="rId2"/>
          <a:stretch/>
        </p:blipFill>
        <p:spPr>
          <a:xfrm>
            <a:off x="4318560" y="3269880"/>
            <a:ext cx="4645440" cy="3587040"/>
          </a:xfrm>
          <a:prstGeom prst="rect">
            <a:avLst/>
          </a:prstGeom>
          <a:ln>
            <a:noFill/>
          </a:ln>
        </p:spPr>
      </p:pic>
      <p:pic>
        <p:nvPicPr>
          <p:cNvPr id="226" name="Picture 4" descr=""/>
          <p:cNvPicPr/>
          <p:nvPr/>
        </p:nvPicPr>
        <p:blipFill>
          <a:blip r:embed="rId3"/>
          <a:stretch/>
        </p:blipFill>
        <p:spPr>
          <a:xfrm>
            <a:off x="434880" y="764640"/>
            <a:ext cx="3587040" cy="2448000"/>
          </a:xfrm>
          <a:prstGeom prst="rect">
            <a:avLst/>
          </a:prstGeom>
          <a:ln>
            <a:noFill/>
          </a:ln>
        </p:spPr>
      </p:pic>
      <p:pic>
        <p:nvPicPr>
          <p:cNvPr id="227" name="Picture 5" descr=""/>
          <p:cNvPicPr/>
          <p:nvPr/>
        </p:nvPicPr>
        <p:blipFill>
          <a:blip r:embed="rId4"/>
          <a:stretch/>
        </p:blipFill>
        <p:spPr>
          <a:xfrm>
            <a:off x="5796000" y="900000"/>
            <a:ext cx="2555280" cy="2369520"/>
          </a:xfrm>
          <a:prstGeom prst="rect">
            <a:avLst/>
          </a:prstGeom>
          <a:ln>
            <a:noFill/>
          </a:ln>
        </p:spPr>
      </p:pic>
      <p:sp>
        <p:nvSpPr>
          <p:cNvPr id="228" name="CustomShape 4"/>
          <p:cNvSpPr/>
          <p:nvPr/>
        </p:nvSpPr>
        <p:spPr>
          <a:xfrm>
            <a:off x="251640" y="128520"/>
            <a:ext cx="4571640" cy="63900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Density-based spatial clustering of applications with noise (DBSCAN)</a:t>
            </a:r>
            <a:endParaRPr b="0" lang="pl-PL"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8964360" y="0"/>
            <a:ext cx="178560" cy="6856920"/>
          </a:xfrm>
          <a:prstGeom prst="rect">
            <a:avLst/>
          </a:prstGeom>
          <a:solidFill>
            <a:srgbClr val="cc0000"/>
          </a:solidFill>
          <a:ln w="25560">
            <a:noFill/>
          </a:ln>
        </p:spPr>
        <p:style>
          <a:lnRef idx="0"/>
          <a:fillRef idx="0"/>
          <a:effectRef idx="0"/>
          <a:fontRef idx="minor"/>
        </p:style>
      </p:sp>
      <p:sp>
        <p:nvSpPr>
          <p:cNvPr id="230" name="CustomShape 2"/>
          <p:cNvSpPr/>
          <p:nvPr/>
        </p:nvSpPr>
        <p:spPr>
          <a:xfrm>
            <a:off x="4932000" y="0"/>
            <a:ext cx="4210920" cy="831960"/>
          </a:xfrm>
          <a:prstGeom prst="rect">
            <a:avLst/>
          </a:prstGeom>
          <a:solidFill>
            <a:srgbClr val="cc0000"/>
          </a:solidFill>
          <a:ln w="25560">
            <a:noFill/>
          </a:ln>
        </p:spPr>
        <p:style>
          <a:lnRef idx="0"/>
          <a:fillRef idx="0"/>
          <a:effectRef idx="0"/>
          <a:fontRef idx="minor"/>
        </p:style>
      </p:sp>
      <p:sp>
        <p:nvSpPr>
          <p:cNvPr id="231" name="CustomShape 3"/>
          <p:cNvSpPr/>
          <p:nvPr/>
        </p:nvSpPr>
        <p:spPr>
          <a:xfrm>
            <a:off x="5459760" y="225720"/>
            <a:ext cx="3170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Short and Long distance interactions</a:t>
            </a:r>
            <a:endParaRPr b="0" lang="pl-PL" sz="1800" spc="-1" strike="noStrike">
              <a:solidFill>
                <a:srgbClr val="000000"/>
              </a:solidFill>
              <a:uFill>
                <a:solidFill>
                  <a:srgbClr val="ffffff"/>
                </a:solidFill>
              </a:uFill>
              <a:latin typeface="Arial"/>
            </a:endParaRPr>
          </a:p>
        </p:txBody>
      </p:sp>
      <p:sp>
        <p:nvSpPr>
          <p:cNvPr id="232" name="CustomShape 4"/>
          <p:cNvSpPr/>
          <p:nvPr/>
        </p:nvSpPr>
        <p:spPr>
          <a:xfrm>
            <a:off x="207360" y="1052640"/>
            <a:ext cx="8846280" cy="5688360"/>
          </a:xfrm>
          <a:prstGeom prst="rect">
            <a:avLst/>
          </a:prstGeom>
          <a:noFill/>
          <a:ln>
            <a:noFill/>
          </a:ln>
        </p:spPr>
        <p:style>
          <a:lnRef idx="0"/>
          <a:fillRef idx="0"/>
          <a:effectRef idx="0"/>
          <a:fontRef idx="minor"/>
        </p:style>
        <p:txBody>
          <a:bodyPr lIns="0" rIns="0" tIns="0" bIns="0">
            <a:normAutofit/>
          </a:bodyPr>
          <a:p>
            <a:pPr marL="342720" indent="-342360">
              <a:lnSpc>
                <a:spcPct val="100000"/>
              </a:lnSpc>
              <a:spcBef>
                <a:spcPts val="799"/>
              </a:spcBef>
            </a:pPr>
            <a:r>
              <a:rPr b="0" lang="pl-PL" sz="2800" spc="-1" strike="noStrike">
                <a:solidFill>
                  <a:srgbClr val="000000"/>
                </a:solidFill>
                <a:uFill>
                  <a:solidFill>
                    <a:srgbClr val="ffffff"/>
                  </a:solidFill>
                </a:uFill>
                <a:latin typeface="Arial"/>
                <a:ea typeface="MS Gothic"/>
              </a:rPr>
              <a:t>No additional links</a:t>
            </a: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endParaRPr b="0" lang="pl-PL" sz="2800" spc="-1" strike="noStrike">
              <a:solidFill>
                <a:srgbClr val="000000"/>
              </a:solidFill>
              <a:uFill>
                <a:solidFill>
                  <a:srgbClr val="ffffff"/>
                </a:solidFill>
              </a:uFill>
              <a:latin typeface="Arial"/>
            </a:endParaRPr>
          </a:p>
          <a:p>
            <a:pPr marL="342720" indent="-342360">
              <a:lnSpc>
                <a:spcPct val="100000"/>
              </a:lnSpc>
              <a:spcBef>
                <a:spcPts val="799"/>
              </a:spcBef>
            </a:pPr>
            <a:r>
              <a:rPr b="0" lang="pl-PL" sz="2800" spc="-1" strike="noStrike">
                <a:solidFill>
                  <a:srgbClr val="000000"/>
                </a:solidFill>
                <a:uFill>
                  <a:solidFill>
                    <a:srgbClr val="ffffff"/>
                  </a:solidFill>
                </a:uFill>
                <a:latin typeface="Arial"/>
                <a:ea typeface="MS Gothic"/>
              </a:rPr>
              <a:t>With additional links</a:t>
            </a:r>
            <a:endParaRPr b="0" lang="pl-PL" sz="2800" spc="-1" strike="noStrike">
              <a:solidFill>
                <a:srgbClr val="000000"/>
              </a:solidFill>
              <a:uFill>
                <a:solidFill>
                  <a:srgbClr val="ffffff"/>
                </a:solidFill>
              </a:uFill>
              <a:latin typeface="Arial"/>
            </a:endParaRPr>
          </a:p>
        </p:txBody>
      </p:sp>
      <p:pic>
        <p:nvPicPr>
          <p:cNvPr id="233" name="Picture 7" descr=""/>
          <p:cNvPicPr/>
          <p:nvPr/>
        </p:nvPicPr>
        <p:blipFill>
          <a:blip r:embed="rId1"/>
          <a:stretch/>
        </p:blipFill>
        <p:spPr>
          <a:xfrm>
            <a:off x="856080" y="1814760"/>
            <a:ext cx="1329120" cy="1329120"/>
          </a:xfrm>
          <a:prstGeom prst="rect">
            <a:avLst/>
          </a:prstGeom>
          <a:ln>
            <a:noFill/>
          </a:ln>
        </p:spPr>
      </p:pic>
      <p:pic>
        <p:nvPicPr>
          <p:cNvPr id="234" name="Picture 8" descr=""/>
          <p:cNvPicPr/>
          <p:nvPr/>
        </p:nvPicPr>
        <p:blipFill>
          <a:blip r:embed="rId2"/>
          <a:stretch/>
        </p:blipFill>
        <p:spPr>
          <a:xfrm>
            <a:off x="2296080" y="1814760"/>
            <a:ext cx="1329120" cy="1329120"/>
          </a:xfrm>
          <a:prstGeom prst="rect">
            <a:avLst/>
          </a:prstGeom>
          <a:ln>
            <a:noFill/>
          </a:ln>
        </p:spPr>
      </p:pic>
      <p:pic>
        <p:nvPicPr>
          <p:cNvPr id="235" name="Picture 9" descr=""/>
          <p:cNvPicPr/>
          <p:nvPr/>
        </p:nvPicPr>
        <p:blipFill>
          <a:blip r:embed="rId3"/>
          <a:stretch/>
        </p:blipFill>
        <p:spPr>
          <a:xfrm>
            <a:off x="226080" y="3842280"/>
            <a:ext cx="2105280" cy="2105280"/>
          </a:xfrm>
          <a:prstGeom prst="rect">
            <a:avLst/>
          </a:prstGeom>
          <a:ln>
            <a:noFill/>
          </a:ln>
        </p:spPr>
      </p:pic>
      <p:pic>
        <p:nvPicPr>
          <p:cNvPr id="236" name="Picture 10" descr=""/>
          <p:cNvPicPr/>
          <p:nvPr/>
        </p:nvPicPr>
        <p:blipFill>
          <a:blip r:embed="rId4"/>
          <a:stretch/>
        </p:blipFill>
        <p:spPr>
          <a:xfrm>
            <a:off x="2394360" y="3843720"/>
            <a:ext cx="2105280" cy="2105280"/>
          </a:xfrm>
          <a:prstGeom prst="rect">
            <a:avLst/>
          </a:prstGeom>
          <a:ln>
            <a:noFill/>
          </a:ln>
        </p:spPr>
      </p:pic>
      <p:pic>
        <p:nvPicPr>
          <p:cNvPr id="237" name="Picture 2" descr=""/>
          <p:cNvPicPr/>
          <p:nvPr/>
        </p:nvPicPr>
        <p:blipFill>
          <a:blip r:embed="rId5"/>
          <a:stretch/>
        </p:blipFill>
        <p:spPr>
          <a:xfrm>
            <a:off x="6426000" y="1556640"/>
            <a:ext cx="2226600" cy="2919600"/>
          </a:xfrm>
          <a:prstGeom prst="rect">
            <a:avLst/>
          </a:prstGeom>
          <a:ln>
            <a:noFill/>
          </a:ln>
        </p:spPr>
      </p:pic>
      <p:sp>
        <p:nvSpPr>
          <p:cNvPr id="238" name="CustomShape 5"/>
          <p:cNvSpPr/>
          <p:nvPr/>
        </p:nvSpPr>
        <p:spPr>
          <a:xfrm>
            <a:off x="6662160" y="1187640"/>
            <a:ext cx="1753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Pigs movement</a:t>
            </a:r>
            <a:endParaRPr b="0" lang="pl-PL" sz="1800" spc="-1" strike="noStrike">
              <a:solidFill>
                <a:srgbClr val="000000"/>
              </a:solidFill>
              <a:uFill>
                <a:solidFill>
                  <a:srgbClr val="ffffff"/>
                </a:solidFill>
              </a:uFill>
              <a:latin typeface="Arial"/>
            </a:endParaRPr>
          </a:p>
        </p:txBody>
      </p:sp>
      <p:pic>
        <p:nvPicPr>
          <p:cNvPr id="239" name="Picture 7" descr=""/>
          <p:cNvPicPr/>
          <p:nvPr/>
        </p:nvPicPr>
        <p:blipFill>
          <a:blip r:embed="rId6"/>
          <a:srcRect l="50006" t="0" r="0" b="0"/>
          <a:stretch/>
        </p:blipFill>
        <p:spPr>
          <a:xfrm>
            <a:off x="6765120" y="5243040"/>
            <a:ext cx="1628280" cy="1409400"/>
          </a:xfrm>
          <a:prstGeom prst="rect">
            <a:avLst/>
          </a:prstGeom>
          <a:ln>
            <a:noFill/>
          </a:ln>
        </p:spPr>
      </p:pic>
      <p:sp>
        <p:nvSpPr>
          <p:cNvPr id="240" name="CustomShape 6"/>
          <p:cNvSpPr/>
          <p:nvPr/>
        </p:nvSpPr>
        <p:spPr>
          <a:xfrm>
            <a:off x="6702480" y="4860720"/>
            <a:ext cx="1715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Flights network</a:t>
            </a:r>
            <a:endParaRPr b="0" lang="pl-PL"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8964360" y="0"/>
            <a:ext cx="177480" cy="6855840"/>
          </a:xfrm>
          <a:prstGeom prst="rect">
            <a:avLst/>
          </a:prstGeom>
          <a:solidFill>
            <a:srgbClr val="cc0000"/>
          </a:solidFill>
          <a:ln w="25560">
            <a:noFill/>
          </a:ln>
        </p:spPr>
        <p:style>
          <a:lnRef idx="0"/>
          <a:fillRef idx="0"/>
          <a:effectRef idx="0"/>
          <a:fontRef idx="minor"/>
        </p:style>
      </p:sp>
      <p:sp>
        <p:nvSpPr>
          <p:cNvPr id="242" name="CustomShape 2"/>
          <p:cNvSpPr/>
          <p:nvPr/>
        </p:nvSpPr>
        <p:spPr>
          <a:xfrm>
            <a:off x="4833000" y="0"/>
            <a:ext cx="4209840" cy="830880"/>
          </a:xfrm>
          <a:prstGeom prst="rect">
            <a:avLst/>
          </a:prstGeom>
          <a:solidFill>
            <a:srgbClr val="cc0000"/>
          </a:solidFill>
          <a:ln w="25560">
            <a:noFill/>
          </a:ln>
        </p:spPr>
        <p:style>
          <a:lnRef idx="0"/>
          <a:fillRef idx="0"/>
          <a:effectRef idx="0"/>
          <a:fontRef idx="minor"/>
        </p:style>
      </p:sp>
      <p:sp>
        <p:nvSpPr>
          <p:cNvPr id="243" name="CustomShape 3"/>
          <p:cNvSpPr/>
          <p:nvPr/>
        </p:nvSpPr>
        <p:spPr>
          <a:xfrm>
            <a:off x="4865400" y="186840"/>
            <a:ext cx="4150800" cy="637200"/>
          </a:xfrm>
          <a:prstGeom prst="rect">
            <a:avLst/>
          </a:prstGeom>
          <a:noFill/>
          <a:ln>
            <a:noFill/>
          </a:ln>
        </p:spPr>
        <p:style>
          <a:lnRef idx="0"/>
          <a:fillRef idx="0"/>
          <a:effectRef idx="0"/>
          <a:fontRef idx="minor"/>
        </p:style>
        <p:txBody>
          <a:bodyPr wrap="none" lIns="90000" rIns="90000" tIns="45000" bIns="45000"/>
          <a:p>
            <a:pPr>
              <a:lnSpc>
                <a:spcPct val="100000"/>
              </a:lnSpc>
            </a:pPr>
            <a:r>
              <a:rPr b="0" lang="pl-PL" sz="1800" spc="-1" strike="noStrike">
                <a:solidFill>
                  <a:srgbClr val="ffffff"/>
                </a:solidFill>
                <a:uFill>
                  <a:solidFill>
                    <a:srgbClr val="ffffff"/>
                  </a:solidFill>
                </a:uFill>
                <a:latin typeface="Calibri"/>
                <a:ea typeface="DejaVu Sans"/>
              </a:rPr>
              <a:t>Inferring Data</a:t>
            </a:r>
            <a:endParaRPr b="0" lang="pl-PL" sz="1800" spc="-1" strike="noStrike">
              <a:solidFill>
                <a:srgbClr val="000000"/>
              </a:solidFill>
              <a:uFill>
                <a:solidFill>
                  <a:srgbClr val="ffffff"/>
                </a:solidFill>
              </a:uFill>
              <a:latin typeface="Arial"/>
            </a:endParaRPr>
          </a:p>
          <a:p>
            <a:pPr>
              <a:lnSpc>
                <a:spcPct val="100000"/>
              </a:lnSpc>
            </a:pPr>
            <a:endParaRPr b="0" lang="pl-PL" sz="1800" spc="-1" strike="noStrike">
              <a:solidFill>
                <a:srgbClr val="000000"/>
              </a:solidFill>
              <a:uFill>
                <a:solidFill>
                  <a:srgbClr val="ffffff"/>
                </a:solidFill>
              </a:uFill>
              <a:latin typeface="Arial"/>
            </a:endParaRPr>
          </a:p>
        </p:txBody>
      </p:sp>
      <p:sp>
        <p:nvSpPr>
          <p:cNvPr id="244" name="CustomShape 4"/>
          <p:cNvSpPr/>
          <p:nvPr/>
        </p:nvSpPr>
        <p:spPr>
          <a:xfrm>
            <a:off x="111240" y="332640"/>
            <a:ext cx="4967640" cy="16257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Forest density</a:t>
            </a:r>
            <a:endParaRPr b="0" lang="pl-PL" sz="36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Swine population</a:t>
            </a:r>
            <a:endParaRPr b="0" lang="pl-PL" sz="36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pl-PL" sz="3600" spc="-1" strike="noStrike">
                <a:solidFill>
                  <a:srgbClr val="000000"/>
                </a:solidFill>
                <a:uFill>
                  <a:solidFill>
                    <a:srgbClr val="ffffff"/>
                  </a:solidFill>
                </a:uFill>
                <a:latin typeface="Arial"/>
                <a:ea typeface="DejaVu Sans"/>
              </a:rPr>
              <a:t>Human population</a:t>
            </a:r>
            <a:endParaRPr b="0" lang="pl-PL" sz="3600" spc="-1" strike="noStrike">
              <a:solidFill>
                <a:srgbClr val="000000"/>
              </a:solidFill>
              <a:uFill>
                <a:solidFill>
                  <a:srgbClr val="ffffff"/>
                </a:solidFill>
              </a:uFill>
              <a:latin typeface="Arial"/>
            </a:endParaRPr>
          </a:p>
        </p:txBody>
      </p:sp>
      <p:pic>
        <p:nvPicPr>
          <p:cNvPr id="245" name="Picture 2" descr=""/>
          <p:cNvPicPr/>
          <p:nvPr/>
        </p:nvPicPr>
        <p:blipFill>
          <a:blip r:embed="rId1"/>
          <a:stretch/>
        </p:blipFill>
        <p:spPr>
          <a:xfrm>
            <a:off x="64440" y="2205000"/>
            <a:ext cx="8856360" cy="2113560"/>
          </a:xfrm>
          <a:prstGeom prst="rect">
            <a:avLst/>
          </a:prstGeom>
          <a:ln>
            <a:noFill/>
          </a:ln>
        </p:spPr>
      </p:pic>
      <p:sp>
        <p:nvSpPr>
          <p:cNvPr id="246" name="CustomShape 5"/>
          <p:cNvSpPr/>
          <p:nvPr/>
        </p:nvSpPr>
        <p:spPr>
          <a:xfrm>
            <a:off x="251640" y="4437000"/>
            <a:ext cx="8496720" cy="2558160"/>
          </a:xfrm>
          <a:prstGeom prst="rect">
            <a:avLst/>
          </a:prstGeom>
          <a:noFill/>
          <a:ln>
            <a:noFill/>
          </a:ln>
        </p:spPr>
        <p:style>
          <a:lnRef idx="0"/>
          <a:fillRef idx="0"/>
          <a:effectRef idx="0"/>
          <a:fontRef idx="minor"/>
        </p:style>
        <p:txBody>
          <a:bodyPr lIns="90000" rIns="90000" tIns="45000" bIns="45000"/>
          <a:p>
            <a:pPr>
              <a:lnSpc>
                <a:spcPct val="100000"/>
              </a:lnSpc>
            </a:pPr>
            <a:r>
              <a:rPr b="0" lang="pl-PL" sz="1800" spc="-1" strike="noStrike">
                <a:solidFill>
                  <a:srgbClr val="000000"/>
                </a:solidFill>
                <a:uFill>
                  <a:solidFill>
                    <a:srgbClr val="ffffff"/>
                  </a:solidFill>
                </a:uFill>
                <a:latin typeface="Arial"/>
                <a:ea typeface="DejaVu Sans"/>
              </a:rPr>
              <a:t>Regression models</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Dependent variables: explained variable is 0/1 (infected/not infected county);explained variable is integer (number of events understood as sum of outbreaks and cases in county); explained variable is time (arrival time of ASF for given county). </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800" spc="-1" strike="noStrike">
                <a:solidFill>
                  <a:srgbClr val="000000"/>
                </a:solidFill>
                <a:uFill>
                  <a:solidFill>
                    <a:srgbClr val="ffffff"/>
                  </a:solidFill>
                </a:uFill>
                <a:latin typeface="Arial"/>
                <a:ea typeface="DejaVu Sans"/>
              </a:rPr>
              <a:t>Explaining variables: heads of pigs, coverage of forests, human population </a:t>
            </a:r>
            <a:endParaRPr b="0" lang="pl-PL"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pl-PL" sz="1200" spc="-1" strike="noStrike">
                <a:solidFill>
                  <a:srgbClr val="000000"/>
                </a:solidFill>
                <a:uFill>
                  <a:solidFill>
                    <a:srgbClr val="ffffff"/>
                  </a:solidFill>
                </a:uFill>
                <a:latin typeface="Arial"/>
                <a:ea typeface="DejaVu Sans"/>
              </a:rPr>
              <a:t>The most important conclusion form regressions is, that pig heads strongly explain both probability of introducing ASF   as well as epidemic size (which is in contradiction to Estonian study (Depner, et al. 2017)). On the other hand, the forest coverage explains a little the arrival time of ASF (the same as in Estonian study (Depner, et al. 2017)).</a:t>
            </a:r>
            <a:endParaRPr b="0" lang="pl-PL" sz="1200" spc="-1" strike="noStrike">
              <a:solidFill>
                <a:srgbClr val="000000"/>
              </a:solidFill>
              <a:uFill>
                <a:solidFill>
                  <a:srgbClr val="ffffff"/>
                </a:solidFill>
              </a:uFill>
              <a:latin typeface="Arial"/>
            </a:endParaRPr>
          </a:p>
          <a:p>
            <a:pPr>
              <a:lnSpc>
                <a:spcPct val="100000"/>
              </a:lnSpc>
            </a:pPr>
            <a:endParaRPr b="0" lang="pl-PL" sz="12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6035</TotalTime>
  <Application>LibreOffice/5.3.6.1$Windows_x86 LibreOffice_project/686f202eff87ef707079aeb7f485847613344eb7</Application>
  <Words>2535</Words>
  <Paragraphs>487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2017-01-18T20:56:55Z</dcterms:created>
  <dc:creator>Damian Marchewka</dc:creator>
  <dc:description/>
  <dc:language>pl-PL</dc:language>
  <cp:lastModifiedBy/>
  <dcterms:modified xsi:type="dcterms:W3CDTF">2019-03-18T12:34:08Z</dcterms:modified>
  <cp:revision>243</cp:revision>
  <dc:subject/>
  <dc:title>Slajd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40</vt:i4>
  </property>
</Properties>
</file>